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5"/>
  </p:notesMasterIdLst>
  <p:handoutMasterIdLst>
    <p:handoutMasterId r:id="rId66"/>
  </p:handoutMasterIdLst>
  <p:sldIdLst>
    <p:sldId id="1085" r:id="rId2"/>
    <p:sldId id="762" r:id="rId3"/>
    <p:sldId id="1076" r:id="rId4"/>
    <p:sldId id="1077" r:id="rId5"/>
    <p:sldId id="1081" r:id="rId6"/>
    <p:sldId id="1078" r:id="rId7"/>
    <p:sldId id="1079" r:id="rId8"/>
    <p:sldId id="1080" r:id="rId9"/>
    <p:sldId id="1082" r:id="rId10"/>
    <p:sldId id="1083" r:id="rId11"/>
    <p:sldId id="540" r:id="rId12"/>
    <p:sldId id="1049" r:id="rId13"/>
    <p:sldId id="1050" r:id="rId14"/>
    <p:sldId id="1046" r:id="rId15"/>
    <p:sldId id="1057" r:id="rId16"/>
    <p:sldId id="1058" r:id="rId17"/>
    <p:sldId id="1059" r:id="rId18"/>
    <p:sldId id="1074" r:id="rId19"/>
    <p:sldId id="1056" r:id="rId20"/>
    <p:sldId id="1048" r:id="rId21"/>
    <p:sldId id="570" r:id="rId22"/>
    <p:sldId id="862" r:id="rId23"/>
    <p:sldId id="1051" r:id="rId24"/>
    <p:sldId id="592" r:id="rId25"/>
    <p:sldId id="1071" r:id="rId26"/>
    <p:sldId id="1060" r:id="rId27"/>
    <p:sldId id="864" r:id="rId28"/>
    <p:sldId id="866" r:id="rId29"/>
    <p:sldId id="1061" r:id="rId30"/>
    <p:sldId id="1042" r:id="rId31"/>
    <p:sldId id="870" r:id="rId32"/>
    <p:sldId id="871" r:id="rId33"/>
    <p:sldId id="1063" r:id="rId34"/>
    <p:sldId id="1068" r:id="rId35"/>
    <p:sldId id="1043" r:id="rId36"/>
    <p:sldId id="886" r:id="rId37"/>
    <p:sldId id="887" r:id="rId38"/>
    <p:sldId id="1075" r:id="rId39"/>
    <p:sldId id="1066" r:id="rId40"/>
    <p:sldId id="1073" r:id="rId41"/>
    <p:sldId id="945" r:id="rId42"/>
    <p:sldId id="1070" r:id="rId43"/>
    <p:sldId id="948" r:id="rId44"/>
    <p:sldId id="952" r:id="rId45"/>
    <p:sldId id="986" r:id="rId46"/>
    <p:sldId id="961" r:id="rId47"/>
    <p:sldId id="1103" r:id="rId48"/>
    <p:sldId id="1101" r:id="rId49"/>
    <p:sldId id="1104" r:id="rId50"/>
    <p:sldId id="971" r:id="rId51"/>
    <p:sldId id="1069" r:id="rId52"/>
    <p:sldId id="987" r:id="rId53"/>
    <p:sldId id="1086" r:id="rId54"/>
    <p:sldId id="1087" r:id="rId55"/>
    <p:sldId id="1095" r:id="rId56"/>
    <p:sldId id="1089" r:id="rId57"/>
    <p:sldId id="1090" r:id="rId58"/>
    <p:sldId id="1091" r:id="rId59"/>
    <p:sldId id="1092" r:id="rId60"/>
    <p:sldId id="1096" r:id="rId61"/>
    <p:sldId id="1097" r:id="rId62"/>
    <p:sldId id="1098" r:id="rId63"/>
    <p:sldId id="1100" r:id="rId64"/>
  </p:sldIdLst>
  <p:sldSz cx="9144000" cy="6858000" type="screen4x3"/>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3" autoAdjust="0"/>
    <p:restoredTop sz="94662" autoAdjust="0"/>
  </p:normalViewPr>
  <p:slideViewPr>
    <p:cSldViewPr>
      <p:cViewPr varScale="1">
        <p:scale>
          <a:sx n="70" d="100"/>
          <a:sy n="70" d="100"/>
        </p:scale>
        <p:origin x="138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s-MX" dirty="0"/>
          </a:p>
        </p:txBody>
      </p:sp>
      <p:sp>
        <p:nvSpPr>
          <p:cNvPr id="3" name="2 Marcador de fecha"/>
          <p:cNvSpPr>
            <a:spLocks noGrp="1"/>
          </p:cNvSpPr>
          <p:nvPr>
            <p:ph type="dt" sz="quarter" idx="1"/>
          </p:nvPr>
        </p:nvSpPr>
        <p:spPr>
          <a:xfrm>
            <a:off x="3970939" y="0"/>
            <a:ext cx="3037840" cy="464820"/>
          </a:xfrm>
          <a:prstGeom prst="rect">
            <a:avLst/>
          </a:prstGeom>
        </p:spPr>
        <p:txBody>
          <a:bodyPr vert="horz" lIns="92446" tIns="46223" rIns="92446" bIns="46223" rtlCol="0"/>
          <a:lstStyle>
            <a:lvl1pPr algn="r">
              <a:defRPr sz="1200"/>
            </a:lvl1pPr>
          </a:lstStyle>
          <a:p>
            <a:fld id="{84BA33F4-D9B7-4700-A969-D2DA2B138981}" type="datetimeFigureOut">
              <a:rPr lang="es-MX" smtClean="0"/>
              <a:pPr/>
              <a:t>26/04/2017</a:t>
            </a:fld>
            <a:endParaRPr lang="es-MX" dirty="0"/>
          </a:p>
        </p:txBody>
      </p:sp>
      <p:sp>
        <p:nvSpPr>
          <p:cNvPr id="4" name="3 Marcador de pie de página"/>
          <p:cNvSpPr>
            <a:spLocks noGrp="1"/>
          </p:cNvSpPr>
          <p:nvPr>
            <p:ph type="ftr" sz="quarter" idx="2"/>
          </p:nvPr>
        </p:nvSpPr>
        <p:spPr>
          <a:xfrm>
            <a:off x="1" y="8829967"/>
            <a:ext cx="3037840" cy="464820"/>
          </a:xfrm>
          <a:prstGeom prst="rect">
            <a:avLst/>
          </a:prstGeom>
        </p:spPr>
        <p:txBody>
          <a:bodyPr vert="horz" lIns="92446" tIns="46223" rIns="92446" bIns="46223" rtlCol="0" anchor="b"/>
          <a:lstStyle>
            <a:lvl1pPr algn="l">
              <a:defRPr sz="1200"/>
            </a:lvl1pPr>
          </a:lstStyle>
          <a:p>
            <a:endParaRPr lang="es-MX" dirty="0"/>
          </a:p>
        </p:txBody>
      </p:sp>
      <p:sp>
        <p:nvSpPr>
          <p:cNvPr id="5" name="4 Marcador de número de diapositiva"/>
          <p:cNvSpPr>
            <a:spLocks noGrp="1"/>
          </p:cNvSpPr>
          <p:nvPr>
            <p:ph type="sldNum" sz="quarter" idx="3"/>
          </p:nvPr>
        </p:nvSpPr>
        <p:spPr>
          <a:xfrm>
            <a:off x="3970939" y="8829967"/>
            <a:ext cx="3037840" cy="464820"/>
          </a:xfrm>
          <a:prstGeom prst="rect">
            <a:avLst/>
          </a:prstGeom>
        </p:spPr>
        <p:txBody>
          <a:bodyPr vert="horz" lIns="92446" tIns="46223" rIns="92446" bIns="46223" rtlCol="0" anchor="b"/>
          <a:lstStyle>
            <a:lvl1pPr algn="r">
              <a:defRPr sz="1200"/>
            </a:lvl1pPr>
          </a:lstStyle>
          <a:p>
            <a:fld id="{4E055E0A-32BA-4F8F-BB5C-0B829193B955}" type="slidenum">
              <a:rPr lang="es-MX" smtClean="0"/>
              <a:pPr/>
              <a:t>‹Nº›</a:t>
            </a:fld>
            <a:endParaRPr lang="es-MX" dirty="0"/>
          </a:p>
        </p:txBody>
      </p:sp>
    </p:spTree>
    <p:extLst>
      <p:ext uri="{BB962C8B-B14F-4D97-AF65-F5344CB8AC3E}">
        <p14:creationId xmlns:p14="http://schemas.microsoft.com/office/powerpoint/2010/main" val="7768855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s-MX" dirty="0"/>
          </a:p>
        </p:txBody>
      </p:sp>
      <p:sp>
        <p:nvSpPr>
          <p:cNvPr id="3" name="2 Marcador de fecha"/>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1200"/>
            </a:lvl1pPr>
          </a:lstStyle>
          <a:p>
            <a:fld id="{AB73274D-D949-4312-AA41-4935A7AC13F5}" type="datetimeFigureOut">
              <a:rPr lang="es-MX" smtClean="0"/>
              <a:pPr/>
              <a:t>26/04/2017</a:t>
            </a:fld>
            <a:endParaRPr lang="es-MX" dirty="0"/>
          </a:p>
        </p:txBody>
      </p:sp>
      <p:sp>
        <p:nvSpPr>
          <p:cNvPr id="4" name="3 Marcador de imagen de diapositiva"/>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endParaRPr lang="es-MX" dirty="0"/>
          </a:p>
        </p:txBody>
      </p:sp>
      <p:sp>
        <p:nvSpPr>
          <p:cNvPr id="5" name="4 Marcador de notas"/>
          <p:cNvSpPr>
            <a:spLocks noGrp="1"/>
          </p:cNvSpPr>
          <p:nvPr>
            <p:ph type="body" sz="quarter" idx="3"/>
          </p:nvPr>
        </p:nvSpPr>
        <p:spPr>
          <a:xfrm>
            <a:off x="701041" y="4415790"/>
            <a:ext cx="5608320" cy="4183380"/>
          </a:xfrm>
          <a:prstGeom prst="rect">
            <a:avLst/>
          </a:prstGeom>
        </p:spPr>
        <p:txBody>
          <a:bodyPr vert="horz" lIns="92446" tIns="46223" rIns="92446" bIns="46223"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1200"/>
            </a:lvl1pPr>
          </a:lstStyle>
          <a:p>
            <a:fld id="{067538C4-B086-4448-BA65-951B316AAE28}" type="slidenum">
              <a:rPr lang="es-MX" smtClean="0"/>
              <a:pPr/>
              <a:t>‹Nº›</a:t>
            </a:fld>
            <a:endParaRPr lang="es-MX" dirty="0"/>
          </a:p>
        </p:txBody>
      </p:sp>
    </p:spTree>
    <p:extLst>
      <p:ext uri="{BB962C8B-B14F-4D97-AF65-F5344CB8AC3E}">
        <p14:creationId xmlns:p14="http://schemas.microsoft.com/office/powerpoint/2010/main" val="60726751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067538C4-B086-4448-BA65-951B316AAE28}" type="slidenum">
              <a:rPr lang="es-MX" smtClean="0"/>
              <a:pPr/>
              <a:t>21</a:t>
            </a:fld>
            <a:endParaRPr lang="es-MX" dirty="0"/>
          </a:p>
        </p:txBody>
      </p:sp>
    </p:spTree>
    <p:extLst>
      <p:ext uri="{BB962C8B-B14F-4D97-AF65-F5344CB8AC3E}">
        <p14:creationId xmlns:p14="http://schemas.microsoft.com/office/powerpoint/2010/main" val="3002021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067538C4-B086-4448-BA65-951B316AAE28}" type="slidenum">
              <a:rPr lang="es-MX" smtClean="0"/>
              <a:pPr/>
              <a:t>23</a:t>
            </a:fld>
            <a:endParaRPr lang="es-MX" dirty="0"/>
          </a:p>
        </p:txBody>
      </p:sp>
    </p:spTree>
    <p:extLst>
      <p:ext uri="{BB962C8B-B14F-4D97-AF65-F5344CB8AC3E}">
        <p14:creationId xmlns:p14="http://schemas.microsoft.com/office/powerpoint/2010/main" val="23696307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Master" Target="../slideMasters/slideMaster1.xml"/><Relationship Id="rId4" Type="http://schemas.openxmlformats.org/officeDocument/2006/relationships/image" Target="../media/image4.wmf"/></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Master" Target="../slideMasters/slideMaster1.xml"/><Relationship Id="rId4" Type="http://schemas.openxmlformats.org/officeDocument/2006/relationships/image" Target="../media/image4.wm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4" name="7 Imagen" descr="barras.wmf"/>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184900"/>
            <a:ext cx="9151938"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5 Imagen" descr="cuadros.wmf"/>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116888" y="0"/>
            <a:ext cx="1027112" cy="615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6 Imagen" descr="color.wmf"/>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2438" y="357188"/>
            <a:ext cx="269081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ctrTitle"/>
          </p:nvPr>
        </p:nvSpPr>
        <p:spPr>
          <a:xfrm>
            <a:off x="685800" y="2130425"/>
            <a:ext cx="7772400" cy="1470025"/>
          </a:xfrm>
        </p:spPr>
        <p:txBody>
          <a:bodyPr/>
          <a:lstStyle>
            <a:lvl1pPr>
              <a:defRPr>
                <a:solidFill>
                  <a:srgbClr val="00204E"/>
                </a:solidFill>
              </a:defRPr>
            </a:lvl1pPr>
          </a:lstStyle>
          <a:p>
            <a:r>
              <a:rPr lang="es-ES" dirty="0" smtClean="0"/>
              <a:t>Haga clic para modificar el estilo de título del patrón</a:t>
            </a:r>
            <a:endParaRPr lang="es-MX" dirty="0"/>
          </a:p>
        </p:txBody>
      </p:sp>
      <p:sp>
        <p:nvSpPr>
          <p:cNvPr id="3" name="2 Subtítulo"/>
          <p:cNvSpPr>
            <a:spLocks noGrp="1"/>
          </p:cNvSpPr>
          <p:nvPr>
            <p:ph type="subTitle" idx="1"/>
          </p:nvPr>
        </p:nvSpPr>
        <p:spPr>
          <a:xfrm>
            <a:off x="1371600" y="3886200"/>
            <a:ext cx="6400800" cy="1114436"/>
          </a:xfrm>
        </p:spPr>
        <p:txBody>
          <a:bodyPr/>
          <a:lstStyle>
            <a:lvl1pPr marL="0" indent="0" algn="ctr">
              <a:buNone/>
              <a:defRPr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s-MX" dirty="0"/>
          </a:p>
        </p:txBody>
      </p:sp>
      <p:sp>
        <p:nvSpPr>
          <p:cNvPr id="7" name="4 Marcador de pie de página"/>
          <p:cNvSpPr>
            <a:spLocks noGrp="1"/>
          </p:cNvSpPr>
          <p:nvPr>
            <p:ph type="ftr" sz="quarter" idx="10"/>
          </p:nvPr>
        </p:nvSpPr>
        <p:spPr>
          <a:xfrm>
            <a:off x="2857500" y="5214938"/>
            <a:ext cx="2895600" cy="365125"/>
          </a:xfrm>
        </p:spPr>
        <p:txBody>
          <a:bodyPr/>
          <a:lstStyle>
            <a:lvl1pPr>
              <a:defRPr/>
            </a:lvl1pPr>
          </a:lstStyle>
          <a:p>
            <a:pPr>
              <a:defRPr/>
            </a:pPr>
            <a:endParaRPr lang="es-MX"/>
          </a:p>
        </p:txBody>
      </p:sp>
    </p:spTree>
    <p:extLst>
      <p:ext uri="{BB962C8B-B14F-4D97-AF65-F5344CB8AC3E}">
        <p14:creationId xmlns:p14="http://schemas.microsoft.com/office/powerpoint/2010/main" val="1764945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5" name="9 Imagen" descr="cuadros2.wmf"/>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14313"/>
            <a:ext cx="5842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10 Imagen" descr="barras.wmf"/>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184900"/>
            <a:ext cx="9151938"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1"/>
            <a:ext cx="5111750" cy="54419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1"/>
            <a:ext cx="3008313" cy="42799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3 Marcador de pie de página"/>
          <p:cNvSpPr>
            <a:spLocks noGrp="1"/>
          </p:cNvSpPr>
          <p:nvPr>
            <p:ph type="ftr" sz="quarter" idx="10"/>
          </p:nvPr>
        </p:nvSpPr>
        <p:spPr>
          <a:xfrm>
            <a:off x="214313" y="5786438"/>
            <a:ext cx="8786812" cy="365125"/>
          </a:xfrm>
        </p:spPr>
        <p:txBody>
          <a:bodyPr/>
          <a:lstStyle>
            <a:lvl1pPr algn="l">
              <a:defRPr sz="1050">
                <a:solidFill>
                  <a:srgbClr val="5F5F5F"/>
                </a:solidFill>
                <a:latin typeface="+mn-lt"/>
              </a:defRPr>
            </a:lvl1pPr>
          </a:lstStyle>
          <a:p>
            <a:pPr>
              <a:defRPr/>
            </a:pPr>
            <a:endParaRPr lang="es-MX"/>
          </a:p>
        </p:txBody>
      </p:sp>
      <p:sp>
        <p:nvSpPr>
          <p:cNvPr id="8" name="4 Marcador de número de diapositiva"/>
          <p:cNvSpPr>
            <a:spLocks noGrp="1"/>
          </p:cNvSpPr>
          <p:nvPr>
            <p:ph type="sldNum" sz="quarter" idx="11"/>
          </p:nvPr>
        </p:nvSpPr>
        <p:spPr/>
        <p:txBody>
          <a:bodyPr/>
          <a:lstStyle>
            <a:lvl1pPr>
              <a:defRPr/>
            </a:lvl1pPr>
          </a:lstStyle>
          <a:p>
            <a:pPr>
              <a:defRPr/>
            </a:pPr>
            <a:r>
              <a:rPr lang="es-MX" altLang="es-MX">
                <a:solidFill>
                  <a:prstClr val="white"/>
                </a:solidFill>
              </a:rPr>
              <a:t>ASF | </a:t>
            </a:r>
            <a:fld id="{4BF79B33-D566-4273-BB1B-E0D9B32651DC}" type="slidenum">
              <a:rPr lang="es-MX" altLang="es-MX">
                <a:solidFill>
                  <a:prstClr val="white"/>
                </a:solidFill>
              </a:rPr>
              <a:pPr>
                <a:defRPr/>
              </a:pPr>
              <a:t>‹Nº›</a:t>
            </a:fld>
            <a:endParaRPr lang="es-MX" altLang="es-MX">
              <a:solidFill>
                <a:prstClr val="white"/>
              </a:solidFill>
            </a:endParaRPr>
          </a:p>
        </p:txBody>
      </p:sp>
    </p:spTree>
    <p:extLst>
      <p:ext uri="{BB962C8B-B14F-4D97-AF65-F5344CB8AC3E}">
        <p14:creationId xmlns:p14="http://schemas.microsoft.com/office/powerpoint/2010/main" val="864331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5" name="9 Imagen" descr="cuadros2.wmf"/>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14313"/>
            <a:ext cx="5842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10 Imagen" descr="barras.wmf"/>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184900"/>
            <a:ext cx="9151938"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3 Marcador de pie de página"/>
          <p:cNvSpPr>
            <a:spLocks noGrp="1"/>
          </p:cNvSpPr>
          <p:nvPr>
            <p:ph type="ftr" sz="quarter" idx="10"/>
          </p:nvPr>
        </p:nvSpPr>
        <p:spPr>
          <a:xfrm>
            <a:off x="214313" y="5786438"/>
            <a:ext cx="8786812" cy="365125"/>
          </a:xfrm>
        </p:spPr>
        <p:txBody>
          <a:bodyPr/>
          <a:lstStyle>
            <a:lvl1pPr algn="l">
              <a:defRPr sz="1050">
                <a:solidFill>
                  <a:srgbClr val="5F5F5F"/>
                </a:solidFill>
                <a:latin typeface="+mn-lt"/>
              </a:defRPr>
            </a:lvl1pPr>
          </a:lstStyle>
          <a:p>
            <a:pPr>
              <a:defRPr/>
            </a:pPr>
            <a:endParaRPr lang="es-MX"/>
          </a:p>
        </p:txBody>
      </p:sp>
      <p:sp>
        <p:nvSpPr>
          <p:cNvPr id="8" name="4 Marcador de número de diapositiva"/>
          <p:cNvSpPr>
            <a:spLocks noGrp="1"/>
          </p:cNvSpPr>
          <p:nvPr>
            <p:ph type="sldNum" sz="quarter" idx="11"/>
          </p:nvPr>
        </p:nvSpPr>
        <p:spPr/>
        <p:txBody>
          <a:bodyPr/>
          <a:lstStyle>
            <a:lvl1pPr>
              <a:defRPr/>
            </a:lvl1pPr>
          </a:lstStyle>
          <a:p>
            <a:pPr>
              <a:defRPr/>
            </a:pPr>
            <a:r>
              <a:rPr lang="es-MX" altLang="es-MX">
                <a:solidFill>
                  <a:prstClr val="white"/>
                </a:solidFill>
              </a:rPr>
              <a:t>ASF | </a:t>
            </a:r>
            <a:fld id="{62765A84-1BFA-42B0-84BA-E59B6FA92F83}" type="slidenum">
              <a:rPr lang="es-MX" altLang="es-MX">
                <a:solidFill>
                  <a:prstClr val="white"/>
                </a:solidFill>
              </a:rPr>
              <a:pPr>
                <a:defRPr/>
              </a:pPr>
              <a:t>‹Nº›</a:t>
            </a:fld>
            <a:endParaRPr lang="es-MX" altLang="es-MX">
              <a:solidFill>
                <a:prstClr val="white"/>
              </a:solidFill>
            </a:endParaRPr>
          </a:p>
        </p:txBody>
      </p:sp>
    </p:spTree>
    <p:extLst>
      <p:ext uri="{BB962C8B-B14F-4D97-AF65-F5344CB8AC3E}">
        <p14:creationId xmlns:p14="http://schemas.microsoft.com/office/powerpoint/2010/main" val="9290062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4" name="9 Imagen" descr="cuadros2.wmf"/>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14313"/>
            <a:ext cx="5842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10 Imagen" descr="barras.wmf"/>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184900"/>
            <a:ext cx="9151938"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6" name="3 Marcador de pie de página"/>
          <p:cNvSpPr>
            <a:spLocks noGrp="1"/>
          </p:cNvSpPr>
          <p:nvPr>
            <p:ph type="ftr" sz="quarter" idx="10"/>
          </p:nvPr>
        </p:nvSpPr>
        <p:spPr>
          <a:xfrm>
            <a:off x="214313" y="5786438"/>
            <a:ext cx="8786812" cy="365125"/>
          </a:xfrm>
        </p:spPr>
        <p:txBody>
          <a:bodyPr/>
          <a:lstStyle>
            <a:lvl1pPr algn="l">
              <a:defRPr sz="1050">
                <a:solidFill>
                  <a:srgbClr val="5F5F5F"/>
                </a:solidFill>
                <a:latin typeface="+mn-lt"/>
              </a:defRPr>
            </a:lvl1pPr>
          </a:lstStyle>
          <a:p>
            <a:pPr>
              <a:defRPr/>
            </a:pPr>
            <a:endParaRPr lang="es-MX"/>
          </a:p>
        </p:txBody>
      </p:sp>
      <p:sp>
        <p:nvSpPr>
          <p:cNvPr id="7" name="4 Marcador de número de diapositiva"/>
          <p:cNvSpPr>
            <a:spLocks noGrp="1"/>
          </p:cNvSpPr>
          <p:nvPr>
            <p:ph type="sldNum" sz="quarter" idx="11"/>
          </p:nvPr>
        </p:nvSpPr>
        <p:spPr/>
        <p:txBody>
          <a:bodyPr/>
          <a:lstStyle>
            <a:lvl1pPr>
              <a:defRPr/>
            </a:lvl1pPr>
          </a:lstStyle>
          <a:p>
            <a:pPr>
              <a:defRPr/>
            </a:pPr>
            <a:r>
              <a:rPr lang="es-MX" altLang="es-MX">
                <a:solidFill>
                  <a:prstClr val="white"/>
                </a:solidFill>
              </a:rPr>
              <a:t>ASF | </a:t>
            </a:r>
            <a:fld id="{3C65462B-9D39-41B8-B01E-03BD5D8DF503}" type="slidenum">
              <a:rPr lang="es-MX" altLang="es-MX">
                <a:solidFill>
                  <a:prstClr val="white"/>
                </a:solidFill>
              </a:rPr>
              <a:pPr>
                <a:defRPr/>
              </a:pPr>
              <a:t>‹Nº›</a:t>
            </a:fld>
            <a:endParaRPr lang="es-MX" altLang="es-MX">
              <a:solidFill>
                <a:prstClr val="white"/>
              </a:solidFill>
            </a:endParaRPr>
          </a:p>
        </p:txBody>
      </p:sp>
    </p:spTree>
    <p:extLst>
      <p:ext uri="{BB962C8B-B14F-4D97-AF65-F5344CB8AC3E}">
        <p14:creationId xmlns:p14="http://schemas.microsoft.com/office/powerpoint/2010/main" val="11526827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4" name="9 Imagen" descr="cuadros2.wmf"/>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5400000">
            <a:off x="8475663" y="117475"/>
            <a:ext cx="5842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10 Imagen" descr="barras.wmf"/>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184900"/>
            <a:ext cx="9151938"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9"/>
            <a:ext cx="6019800" cy="536894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3 Marcador de pie de página"/>
          <p:cNvSpPr>
            <a:spLocks noGrp="1"/>
          </p:cNvSpPr>
          <p:nvPr>
            <p:ph type="ftr" sz="quarter" idx="10"/>
          </p:nvPr>
        </p:nvSpPr>
        <p:spPr>
          <a:xfrm>
            <a:off x="214313" y="5786438"/>
            <a:ext cx="6143625" cy="365125"/>
          </a:xfrm>
        </p:spPr>
        <p:txBody>
          <a:bodyPr/>
          <a:lstStyle>
            <a:lvl1pPr algn="l">
              <a:defRPr sz="1050">
                <a:solidFill>
                  <a:srgbClr val="5F5F5F"/>
                </a:solidFill>
                <a:latin typeface="+mn-lt"/>
              </a:defRPr>
            </a:lvl1pPr>
          </a:lstStyle>
          <a:p>
            <a:pPr>
              <a:defRPr/>
            </a:pPr>
            <a:endParaRPr lang="es-MX"/>
          </a:p>
        </p:txBody>
      </p:sp>
      <p:sp>
        <p:nvSpPr>
          <p:cNvPr id="7" name="4 Marcador de número de diapositiva"/>
          <p:cNvSpPr>
            <a:spLocks noGrp="1"/>
          </p:cNvSpPr>
          <p:nvPr>
            <p:ph type="sldNum" sz="quarter" idx="11"/>
          </p:nvPr>
        </p:nvSpPr>
        <p:spPr/>
        <p:txBody>
          <a:bodyPr/>
          <a:lstStyle>
            <a:lvl1pPr>
              <a:defRPr/>
            </a:lvl1pPr>
          </a:lstStyle>
          <a:p>
            <a:pPr>
              <a:defRPr/>
            </a:pPr>
            <a:r>
              <a:rPr lang="es-MX" altLang="es-MX">
                <a:solidFill>
                  <a:prstClr val="white"/>
                </a:solidFill>
              </a:rPr>
              <a:t>ASF | </a:t>
            </a:r>
            <a:fld id="{456CD788-5190-44CC-8087-525DB060C36D}" type="slidenum">
              <a:rPr lang="es-MX" altLang="es-MX">
                <a:solidFill>
                  <a:prstClr val="white"/>
                </a:solidFill>
              </a:rPr>
              <a:pPr>
                <a:defRPr/>
              </a:pPr>
              <a:t>‹Nº›</a:t>
            </a:fld>
            <a:endParaRPr lang="es-MX" altLang="es-MX">
              <a:solidFill>
                <a:prstClr val="white"/>
              </a:solidFill>
            </a:endParaRPr>
          </a:p>
        </p:txBody>
      </p:sp>
    </p:spTree>
    <p:extLst>
      <p:ext uri="{BB962C8B-B14F-4D97-AF65-F5344CB8AC3E}">
        <p14:creationId xmlns:p14="http://schemas.microsoft.com/office/powerpoint/2010/main" val="789142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pic>
        <p:nvPicPr>
          <p:cNvPr id="3" name="9 Imagen" descr="cuadros2.wmf"/>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14313"/>
            <a:ext cx="5842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10 Imagen" descr="barras.wmf"/>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184900"/>
            <a:ext cx="9151938"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title"/>
          </p:nvPr>
        </p:nvSpPr>
        <p:spPr>
          <a:xfrm>
            <a:off x="714348" y="71414"/>
            <a:ext cx="8143932" cy="1143000"/>
          </a:xfrm>
        </p:spPr>
        <p:txBody>
          <a:bodyPr>
            <a:noAutofit/>
          </a:bodyPr>
          <a:lstStyle>
            <a:lvl1pPr algn="l">
              <a:defRPr sz="3600">
                <a:solidFill>
                  <a:srgbClr val="00204E"/>
                </a:solidFill>
                <a:latin typeface="Arial Black" pitchFamily="34" charset="0"/>
              </a:defRPr>
            </a:lvl1pPr>
          </a:lstStyle>
          <a:p>
            <a:r>
              <a:rPr lang="es-ES" dirty="0" smtClean="0"/>
              <a:t>Haga clic para modificar el estilo de título del patrón</a:t>
            </a:r>
            <a:endParaRPr lang="es-MX" dirty="0"/>
          </a:p>
        </p:txBody>
      </p:sp>
      <p:sp>
        <p:nvSpPr>
          <p:cNvPr id="5" name="3 Marcador de pie de página"/>
          <p:cNvSpPr>
            <a:spLocks noGrp="1"/>
          </p:cNvSpPr>
          <p:nvPr>
            <p:ph type="ftr" sz="quarter" idx="10"/>
          </p:nvPr>
        </p:nvSpPr>
        <p:spPr>
          <a:xfrm>
            <a:off x="214313" y="5786438"/>
            <a:ext cx="8715375" cy="365125"/>
          </a:xfrm>
        </p:spPr>
        <p:txBody>
          <a:bodyPr/>
          <a:lstStyle>
            <a:lvl1pPr algn="l">
              <a:defRPr sz="1050">
                <a:solidFill>
                  <a:srgbClr val="5F5F5F"/>
                </a:solidFill>
                <a:latin typeface="+mn-lt"/>
              </a:defRPr>
            </a:lvl1pPr>
          </a:lstStyle>
          <a:p>
            <a:pPr>
              <a:defRPr/>
            </a:pPr>
            <a:endParaRPr lang="es-MX"/>
          </a:p>
        </p:txBody>
      </p:sp>
      <p:sp>
        <p:nvSpPr>
          <p:cNvPr id="6" name="4 Marcador de número de diapositiva"/>
          <p:cNvSpPr>
            <a:spLocks noGrp="1"/>
          </p:cNvSpPr>
          <p:nvPr>
            <p:ph type="sldNum" sz="quarter" idx="11"/>
          </p:nvPr>
        </p:nvSpPr>
        <p:spPr/>
        <p:txBody>
          <a:bodyPr/>
          <a:lstStyle>
            <a:lvl1pPr>
              <a:defRPr/>
            </a:lvl1pPr>
          </a:lstStyle>
          <a:p>
            <a:pPr>
              <a:defRPr/>
            </a:pPr>
            <a:r>
              <a:rPr lang="es-MX" altLang="es-MX">
                <a:solidFill>
                  <a:prstClr val="white"/>
                </a:solidFill>
              </a:rPr>
              <a:t>ASF | </a:t>
            </a:r>
            <a:fld id="{27047734-8318-417F-A09B-40D6325C2CA0}" type="slidenum">
              <a:rPr lang="es-MX" altLang="es-MX">
                <a:solidFill>
                  <a:prstClr val="white"/>
                </a:solidFill>
              </a:rPr>
              <a:pPr>
                <a:defRPr/>
              </a:pPr>
              <a:t>‹Nº›</a:t>
            </a:fld>
            <a:endParaRPr lang="es-MX" altLang="es-MX">
              <a:solidFill>
                <a:prstClr val="white"/>
              </a:solidFill>
            </a:endParaRPr>
          </a:p>
        </p:txBody>
      </p:sp>
    </p:spTree>
    <p:extLst>
      <p:ext uri="{BB962C8B-B14F-4D97-AF65-F5344CB8AC3E}">
        <p14:creationId xmlns:p14="http://schemas.microsoft.com/office/powerpoint/2010/main" val="1542471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seño personalizado">
    <p:spTree>
      <p:nvGrpSpPr>
        <p:cNvPr id="1" name=""/>
        <p:cNvGrpSpPr/>
        <p:nvPr/>
      </p:nvGrpSpPr>
      <p:grpSpPr>
        <a:xfrm>
          <a:off x="0" y="0"/>
          <a:ext cx="0" cy="0"/>
          <a:chOff x="0" y="0"/>
          <a:chExt cx="0" cy="0"/>
        </a:xfrm>
      </p:grpSpPr>
      <p:pic>
        <p:nvPicPr>
          <p:cNvPr id="3" name="9 Imagen" descr="cuadros2.wmf"/>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14313"/>
            <a:ext cx="5842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10 Imagen" descr="barras.wmf"/>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184900"/>
            <a:ext cx="9151938"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title"/>
          </p:nvPr>
        </p:nvSpPr>
        <p:spPr/>
        <p:txBody>
          <a:bodyPr/>
          <a:lstStyle>
            <a:lvl1pPr>
              <a:defRPr>
                <a:solidFill>
                  <a:srgbClr val="00204E"/>
                </a:solidFill>
              </a:defRPr>
            </a:lvl1pPr>
          </a:lstStyle>
          <a:p>
            <a:r>
              <a:rPr lang="es-ES" dirty="0" smtClean="0"/>
              <a:t>Haga clic para modificar el estilo de título del patrón</a:t>
            </a:r>
            <a:endParaRPr lang="es-MX" dirty="0"/>
          </a:p>
        </p:txBody>
      </p:sp>
      <p:sp>
        <p:nvSpPr>
          <p:cNvPr id="5" name="3 Marcador de pie de página"/>
          <p:cNvSpPr>
            <a:spLocks noGrp="1"/>
          </p:cNvSpPr>
          <p:nvPr>
            <p:ph type="ftr" sz="quarter" idx="10"/>
          </p:nvPr>
        </p:nvSpPr>
        <p:spPr>
          <a:xfrm>
            <a:off x="214313" y="5786438"/>
            <a:ext cx="8715375" cy="365125"/>
          </a:xfrm>
        </p:spPr>
        <p:txBody>
          <a:bodyPr/>
          <a:lstStyle>
            <a:lvl1pPr algn="l">
              <a:defRPr sz="1050">
                <a:solidFill>
                  <a:srgbClr val="5F5F5F"/>
                </a:solidFill>
                <a:latin typeface="+mn-lt"/>
              </a:defRPr>
            </a:lvl1pPr>
          </a:lstStyle>
          <a:p>
            <a:pPr>
              <a:defRPr/>
            </a:pPr>
            <a:endParaRPr lang="es-MX"/>
          </a:p>
        </p:txBody>
      </p:sp>
      <p:sp>
        <p:nvSpPr>
          <p:cNvPr id="6" name="4 Marcador de número de diapositiva"/>
          <p:cNvSpPr>
            <a:spLocks noGrp="1"/>
          </p:cNvSpPr>
          <p:nvPr>
            <p:ph type="sldNum" sz="quarter" idx="11"/>
          </p:nvPr>
        </p:nvSpPr>
        <p:spPr/>
        <p:txBody>
          <a:bodyPr/>
          <a:lstStyle>
            <a:lvl1pPr>
              <a:defRPr/>
            </a:lvl1pPr>
          </a:lstStyle>
          <a:p>
            <a:pPr>
              <a:defRPr/>
            </a:pPr>
            <a:r>
              <a:rPr lang="es-MX" altLang="es-MX">
                <a:solidFill>
                  <a:prstClr val="white"/>
                </a:solidFill>
              </a:rPr>
              <a:t>ASF | </a:t>
            </a:r>
            <a:fld id="{E16F2341-833F-4EF0-A08A-5260CAF41A90}" type="slidenum">
              <a:rPr lang="es-MX" altLang="es-MX">
                <a:solidFill>
                  <a:prstClr val="white"/>
                </a:solidFill>
              </a:rPr>
              <a:pPr>
                <a:defRPr/>
              </a:pPr>
              <a:t>‹Nº›</a:t>
            </a:fld>
            <a:endParaRPr lang="es-MX" altLang="es-MX">
              <a:solidFill>
                <a:prstClr val="white"/>
              </a:solidFill>
            </a:endParaRPr>
          </a:p>
        </p:txBody>
      </p:sp>
    </p:spTree>
    <p:extLst>
      <p:ext uri="{BB962C8B-B14F-4D97-AF65-F5344CB8AC3E}">
        <p14:creationId xmlns:p14="http://schemas.microsoft.com/office/powerpoint/2010/main" val="1084116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4" name="9 Imagen" descr="cuadros2.wmf"/>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14313"/>
            <a:ext cx="5842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10 Imagen" descr="barras.wmf"/>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184900"/>
            <a:ext cx="9151938"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title"/>
          </p:nvPr>
        </p:nvSpPr>
        <p:spPr/>
        <p:txBody>
          <a:bodyPr/>
          <a:lstStyle>
            <a:lvl1pPr>
              <a:defRPr>
                <a:solidFill>
                  <a:srgbClr val="00204E"/>
                </a:solidFill>
              </a:defRPr>
            </a:lvl1pPr>
          </a:lstStyle>
          <a:p>
            <a:r>
              <a:rPr lang="es-ES" dirty="0" smtClean="0"/>
              <a:t>Haga clic para modificar el estilo de título del patrón</a:t>
            </a:r>
            <a:endParaRPr lang="es-MX" dirty="0"/>
          </a:p>
        </p:txBody>
      </p:sp>
      <p:sp>
        <p:nvSpPr>
          <p:cNvPr id="3" name="2 Marcador de contenido"/>
          <p:cNvSpPr>
            <a:spLocks noGrp="1"/>
          </p:cNvSpPr>
          <p:nvPr>
            <p:ph idx="1"/>
          </p:nvPr>
        </p:nvSpPr>
        <p:spPr>
          <a:xfrm>
            <a:off x="457200" y="1600201"/>
            <a:ext cx="8229600" cy="4114816"/>
          </a:xfrm>
        </p:spPr>
        <p:txBody>
          <a:bodyPr/>
          <a:lstStyle>
            <a:lvl1pPr>
              <a:defRPr sz="3000" baseline="0"/>
            </a:lvl1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6" name="3 Marcador de pie de página"/>
          <p:cNvSpPr>
            <a:spLocks noGrp="1"/>
          </p:cNvSpPr>
          <p:nvPr>
            <p:ph type="ftr" sz="quarter" idx="10"/>
          </p:nvPr>
        </p:nvSpPr>
        <p:spPr>
          <a:xfrm>
            <a:off x="214313" y="5786438"/>
            <a:ext cx="8643937" cy="365125"/>
          </a:xfrm>
        </p:spPr>
        <p:txBody>
          <a:bodyPr/>
          <a:lstStyle>
            <a:lvl1pPr algn="l">
              <a:defRPr sz="1050">
                <a:solidFill>
                  <a:srgbClr val="5F5F5F"/>
                </a:solidFill>
                <a:latin typeface="+mn-lt"/>
              </a:defRPr>
            </a:lvl1pPr>
          </a:lstStyle>
          <a:p>
            <a:pPr>
              <a:defRPr/>
            </a:pPr>
            <a:endParaRPr lang="es-MX"/>
          </a:p>
        </p:txBody>
      </p:sp>
      <p:sp>
        <p:nvSpPr>
          <p:cNvPr id="7" name="4 Marcador de número de diapositiva"/>
          <p:cNvSpPr>
            <a:spLocks noGrp="1"/>
          </p:cNvSpPr>
          <p:nvPr>
            <p:ph type="sldNum" sz="quarter" idx="11"/>
          </p:nvPr>
        </p:nvSpPr>
        <p:spPr/>
        <p:txBody>
          <a:bodyPr/>
          <a:lstStyle>
            <a:lvl1pPr>
              <a:defRPr/>
            </a:lvl1pPr>
          </a:lstStyle>
          <a:p>
            <a:pPr>
              <a:defRPr/>
            </a:pPr>
            <a:r>
              <a:rPr lang="es-MX" altLang="es-MX">
                <a:solidFill>
                  <a:prstClr val="white"/>
                </a:solidFill>
              </a:rPr>
              <a:t>ASF | </a:t>
            </a:r>
            <a:fld id="{141D1C63-2C83-49FB-94F9-C8BFB2409FCF}" type="slidenum">
              <a:rPr lang="es-MX" altLang="es-MX">
                <a:solidFill>
                  <a:prstClr val="white"/>
                </a:solidFill>
              </a:rPr>
              <a:pPr>
                <a:defRPr/>
              </a:pPr>
              <a:t>‹Nº›</a:t>
            </a:fld>
            <a:endParaRPr lang="es-MX" altLang="es-MX">
              <a:solidFill>
                <a:prstClr val="white"/>
              </a:solidFill>
            </a:endParaRPr>
          </a:p>
        </p:txBody>
      </p:sp>
    </p:spTree>
    <p:extLst>
      <p:ext uri="{BB962C8B-B14F-4D97-AF65-F5344CB8AC3E}">
        <p14:creationId xmlns:p14="http://schemas.microsoft.com/office/powerpoint/2010/main" val="914743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4" name="7 Imagen" descr="barras.wmf"/>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184900"/>
            <a:ext cx="9151938"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5 Imagen" descr="cuadros.wmf"/>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116888" y="0"/>
            <a:ext cx="1027112" cy="615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6 Imagen" descr="color.wmf"/>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2438" y="357188"/>
            <a:ext cx="269081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title"/>
          </p:nvPr>
        </p:nvSpPr>
        <p:spPr>
          <a:xfrm>
            <a:off x="428596" y="1857364"/>
            <a:ext cx="7772400" cy="1857388"/>
          </a:xfrm>
        </p:spPr>
        <p:txBody>
          <a:bodyPr anchor="t"/>
          <a:lstStyle>
            <a:lvl1pPr algn="l">
              <a:defRPr sz="3600" b="1" cap="all"/>
            </a:lvl1p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428596" y="4071942"/>
            <a:ext cx="7772400" cy="50005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dirty="0" smtClean="0"/>
              <a:t>Haga clic para modificar el estilo de texto del patrón</a:t>
            </a:r>
          </a:p>
        </p:txBody>
      </p:sp>
      <p:sp>
        <p:nvSpPr>
          <p:cNvPr id="7" name="4 Marcador de pie de página"/>
          <p:cNvSpPr>
            <a:spLocks noGrp="1"/>
          </p:cNvSpPr>
          <p:nvPr>
            <p:ph type="ftr" sz="quarter" idx="10"/>
          </p:nvPr>
        </p:nvSpPr>
        <p:spPr>
          <a:xfrm>
            <a:off x="3124200" y="5572125"/>
            <a:ext cx="2895600" cy="365125"/>
          </a:xfrm>
        </p:spPr>
        <p:txBody>
          <a:bodyPr/>
          <a:lstStyle>
            <a:lvl1pPr>
              <a:defRPr/>
            </a:lvl1pPr>
          </a:lstStyle>
          <a:p>
            <a:pPr>
              <a:defRPr/>
            </a:pPr>
            <a:endParaRPr lang="es-MX"/>
          </a:p>
        </p:txBody>
      </p:sp>
    </p:spTree>
    <p:extLst>
      <p:ext uri="{BB962C8B-B14F-4D97-AF65-F5344CB8AC3E}">
        <p14:creationId xmlns:p14="http://schemas.microsoft.com/office/powerpoint/2010/main" val="2306032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5" name="9 Imagen" descr="cuadros2.wmf"/>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14313"/>
            <a:ext cx="5842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10 Imagen" descr="barras.wmf"/>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184900"/>
            <a:ext cx="9151938"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1"/>
            <a:ext cx="4038600" cy="4114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4" name="3 Marcador de contenido"/>
          <p:cNvSpPr>
            <a:spLocks noGrp="1"/>
          </p:cNvSpPr>
          <p:nvPr>
            <p:ph sz="half" idx="2"/>
          </p:nvPr>
        </p:nvSpPr>
        <p:spPr>
          <a:xfrm>
            <a:off x="4648200" y="1600201"/>
            <a:ext cx="4038600" cy="4114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pie de página"/>
          <p:cNvSpPr>
            <a:spLocks noGrp="1"/>
          </p:cNvSpPr>
          <p:nvPr>
            <p:ph type="ftr" sz="quarter" idx="10"/>
          </p:nvPr>
        </p:nvSpPr>
        <p:spPr>
          <a:xfrm>
            <a:off x="214313" y="5786438"/>
            <a:ext cx="8643937" cy="365125"/>
          </a:xfrm>
        </p:spPr>
        <p:txBody>
          <a:bodyPr/>
          <a:lstStyle>
            <a:lvl1pPr algn="l">
              <a:defRPr sz="1050">
                <a:solidFill>
                  <a:srgbClr val="5F5F5F"/>
                </a:solidFill>
                <a:latin typeface="+mn-lt"/>
              </a:defRPr>
            </a:lvl1pPr>
          </a:lstStyle>
          <a:p>
            <a:pPr>
              <a:defRPr/>
            </a:pPr>
            <a:endParaRPr lang="es-MX"/>
          </a:p>
        </p:txBody>
      </p:sp>
      <p:sp>
        <p:nvSpPr>
          <p:cNvPr id="8" name="4 Marcador de número de diapositiva"/>
          <p:cNvSpPr>
            <a:spLocks noGrp="1"/>
          </p:cNvSpPr>
          <p:nvPr>
            <p:ph type="sldNum" sz="quarter" idx="11"/>
          </p:nvPr>
        </p:nvSpPr>
        <p:spPr/>
        <p:txBody>
          <a:bodyPr/>
          <a:lstStyle>
            <a:lvl1pPr>
              <a:defRPr/>
            </a:lvl1pPr>
          </a:lstStyle>
          <a:p>
            <a:pPr>
              <a:defRPr/>
            </a:pPr>
            <a:r>
              <a:rPr lang="es-MX" altLang="es-MX">
                <a:solidFill>
                  <a:prstClr val="white"/>
                </a:solidFill>
              </a:rPr>
              <a:t>ASF | </a:t>
            </a:r>
            <a:fld id="{D76BFFC9-9EDE-44C4-89F0-AB378A1CCE41}" type="slidenum">
              <a:rPr lang="es-MX" altLang="es-MX">
                <a:solidFill>
                  <a:prstClr val="white"/>
                </a:solidFill>
              </a:rPr>
              <a:pPr>
                <a:defRPr/>
              </a:pPr>
              <a:t>‹Nº›</a:t>
            </a:fld>
            <a:endParaRPr lang="es-MX" altLang="es-MX">
              <a:solidFill>
                <a:prstClr val="white"/>
              </a:solidFill>
            </a:endParaRPr>
          </a:p>
        </p:txBody>
      </p:sp>
    </p:spTree>
    <p:extLst>
      <p:ext uri="{BB962C8B-B14F-4D97-AF65-F5344CB8AC3E}">
        <p14:creationId xmlns:p14="http://schemas.microsoft.com/office/powerpoint/2010/main" val="1338854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7" name="9 Imagen" descr="cuadros2.wmf"/>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14313"/>
            <a:ext cx="5842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10 Imagen" descr="barras.wmf"/>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184900"/>
            <a:ext cx="9151938"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title"/>
          </p:nvPr>
        </p:nvSpPr>
        <p:spPr>
          <a:xfrm>
            <a:off x="714348" y="-24"/>
            <a:ext cx="7858180" cy="1143000"/>
          </a:xfrm>
        </p:spPr>
        <p:txBody>
          <a:bodyPr/>
          <a:lstStyle>
            <a:lvl1pPr>
              <a:defRPr sz="3200"/>
            </a:lvl1p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457200" y="1214422"/>
            <a:ext cx="4040188" cy="639762"/>
          </a:xfrm>
        </p:spPr>
        <p:txBody>
          <a:bodyPr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457200" y="1928802"/>
            <a:ext cx="4040188" cy="371477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5" name="4 Marcador de texto"/>
          <p:cNvSpPr>
            <a:spLocks noGrp="1"/>
          </p:cNvSpPr>
          <p:nvPr>
            <p:ph type="body" sz="quarter" idx="3"/>
          </p:nvPr>
        </p:nvSpPr>
        <p:spPr>
          <a:xfrm>
            <a:off x="4645025" y="1214422"/>
            <a:ext cx="4041775" cy="639762"/>
          </a:xfrm>
        </p:spPr>
        <p:txBody>
          <a:bodyPr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4645025" y="1928802"/>
            <a:ext cx="4041775" cy="371477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9" name="3 Marcador de pie de página"/>
          <p:cNvSpPr>
            <a:spLocks noGrp="1"/>
          </p:cNvSpPr>
          <p:nvPr>
            <p:ph type="ftr" sz="quarter" idx="10"/>
          </p:nvPr>
        </p:nvSpPr>
        <p:spPr>
          <a:xfrm>
            <a:off x="214313" y="5786438"/>
            <a:ext cx="8643937" cy="365125"/>
          </a:xfrm>
        </p:spPr>
        <p:txBody>
          <a:bodyPr/>
          <a:lstStyle>
            <a:lvl1pPr algn="l">
              <a:defRPr sz="1050">
                <a:solidFill>
                  <a:srgbClr val="5F5F5F"/>
                </a:solidFill>
                <a:latin typeface="+mn-lt"/>
              </a:defRPr>
            </a:lvl1pPr>
          </a:lstStyle>
          <a:p>
            <a:pPr>
              <a:defRPr/>
            </a:pPr>
            <a:endParaRPr lang="es-MX"/>
          </a:p>
        </p:txBody>
      </p:sp>
      <p:sp>
        <p:nvSpPr>
          <p:cNvPr id="10" name="4 Marcador de número de diapositiva"/>
          <p:cNvSpPr>
            <a:spLocks noGrp="1"/>
          </p:cNvSpPr>
          <p:nvPr>
            <p:ph type="sldNum" sz="quarter" idx="11"/>
          </p:nvPr>
        </p:nvSpPr>
        <p:spPr/>
        <p:txBody>
          <a:bodyPr/>
          <a:lstStyle>
            <a:lvl1pPr>
              <a:defRPr/>
            </a:lvl1pPr>
          </a:lstStyle>
          <a:p>
            <a:pPr>
              <a:defRPr/>
            </a:pPr>
            <a:r>
              <a:rPr lang="es-MX" altLang="es-MX">
                <a:solidFill>
                  <a:prstClr val="white"/>
                </a:solidFill>
              </a:rPr>
              <a:t>ASF | </a:t>
            </a:r>
            <a:fld id="{0DFA72E6-D087-4D84-A6DF-A391448C2153}" type="slidenum">
              <a:rPr lang="es-MX" altLang="es-MX">
                <a:solidFill>
                  <a:prstClr val="white"/>
                </a:solidFill>
              </a:rPr>
              <a:pPr>
                <a:defRPr/>
              </a:pPr>
              <a:t>‹Nº›</a:t>
            </a:fld>
            <a:endParaRPr lang="es-MX" altLang="es-MX">
              <a:solidFill>
                <a:prstClr val="white"/>
              </a:solidFill>
            </a:endParaRPr>
          </a:p>
        </p:txBody>
      </p:sp>
    </p:spTree>
    <p:extLst>
      <p:ext uri="{BB962C8B-B14F-4D97-AF65-F5344CB8AC3E}">
        <p14:creationId xmlns:p14="http://schemas.microsoft.com/office/powerpoint/2010/main" val="3867137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pic>
        <p:nvPicPr>
          <p:cNvPr id="3" name="9 Imagen" descr="cuadros2.wmf"/>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14313"/>
            <a:ext cx="5842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10 Imagen" descr="barras.wmf"/>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184900"/>
            <a:ext cx="9151938"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5" name="3 Marcador de pie de página"/>
          <p:cNvSpPr>
            <a:spLocks noGrp="1"/>
          </p:cNvSpPr>
          <p:nvPr>
            <p:ph type="ftr" sz="quarter" idx="10"/>
          </p:nvPr>
        </p:nvSpPr>
        <p:spPr>
          <a:xfrm>
            <a:off x="214313" y="5786438"/>
            <a:ext cx="8929687" cy="365125"/>
          </a:xfrm>
        </p:spPr>
        <p:txBody>
          <a:bodyPr/>
          <a:lstStyle>
            <a:lvl1pPr algn="l">
              <a:defRPr sz="1050">
                <a:solidFill>
                  <a:srgbClr val="5F5F5F"/>
                </a:solidFill>
                <a:latin typeface="+mn-lt"/>
              </a:defRPr>
            </a:lvl1pPr>
          </a:lstStyle>
          <a:p>
            <a:pPr>
              <a:defRPr/>
            </a:pPr>
            <a:endParaRPr lang="es-MX"/>
          </a:p>
        </p:txBody>
      </p:sp>
      <p:sp>
        <p:nvSpPr>
          <p:cNvPr id="6" name="4 Marcador de número de diapositiva"/>
          <p:cNvSpPr>
            <a:spLocks noGrp="1"/>
          </p:cNvSpPr>
          <p:nvPr>
            <p:ph type="sldNum" sz="quarter" idx="11"/>
          </p:nvPr>
        </p:nvSpPr>
        <p:spPr/>
        <p:txBody>
          <a:bodyPr/>
          <a:lstStyle>
            <a:lvl1pPr>
              <a:defRPr/>
            </a:lvl1pPr>
          </a:lstStyle>
          <a:p>
            <a:pPr>
              <a:defRPr/>
            </a:pPr>
            <a:r>
              <a:rPr lang="es-MX" altLang="es-MX">
                <a:solidFill>
                  <a:prstClr val="white"/>
                </a:solidFill>
              </a:rPr>
              <a:t>ASF | </a:t>
            </a:r>
            <a:fld id="{4CFCBED6-FB79-4BAA-A070-ABE937F5225D}" type="slidenum">
              <a:rPr lang="es-MX" altLang="es-MX">
                <a:solidFill>
                  <a:prstClr val="white"/>
                </a:solidFill>
              </a:rPr>
              <a:pPr>
                <a:defRPr/>
              </a:pPr>
              <a:t>‹Nº›</a:t>
            </a:fld>
            <a:endParaRPr lang="es-MX" altLang="es-MX">
              <a:solidFill>
                <a:prstClr val="white"/>
              </a:solidFill>
            </a:endParaRPr>
          </a:p>
        </p:txBody>
      </p:sp>
    </p:spTree>
    <p:extLst>
      <p:ext uri="{BB962C8B-B14F-4D97-AF65-F5344CB8AC3E}">
        <p14:creationId xmlns:p14="http://schemas.microsoft.com/office/powerpoint/2010/main" val="3698198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2" name="9 Imagen" descr="cuadros2.wmf"/>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14313"/>
            <a:ext cx="5842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10 Imagen" descr="barras.wmf"/>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184900"/>
            <a:ext cx="9151938"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3 Marcador de pie de página"/>
          <p:cNvSpPr>
            <a:spLocks noGrp="1"/>
          </p:cNvSpPr>
          <p:nvPr>
            <p:ph type="ftr" sz="quarter" idx="10"/>
          </p:nvPr>
        </p:nvSpPr>
        <p:spPr>
          <a:xfrm>
            <a:off x="214313" y="5786438"/>
            <a:ext cx="8786812" cy="365125"/>
          </a:xfrm>
        </p:spPr>
        <p:txBody>
          <a:bodyPr/>
          <a:lstStyle>
            <a:lvl1pPr algn="l">
              <a:defRPr sz="1050">
                <a:solidFill>
                  <a:srgbClr val="5F5F5F"/>
                </a:solidFill>
                <a:latin typeface="+mn-lt"/>
              </a:defRPr>
            </a:lvl1pPr>
          </a:lstStyle>
          <a:p>
            <a:pPr>
              <a:defRPr/>
            </a:pPr>
            <a:endParaRPr lang="es-MX"/>
          </a:p>
        </p:txBody>
      </p:sp>
      <p:sp>
        <p:nvSpPr>
          <p:cNvPr id="5" name="4 Marcador de número de diapositiva"/>
          <p:cNvSpPr>
            <a:spLocks noGrp="1"/>
          </p:cNvSpPr>
          <p:nvPr>
            <p:ph type="sldNum" sz="quarter" idx="11"/>
          </p:nvPr>
        </p:nvSpPr>
        <p:spPr/>
        <p:txBody>
          <a:bodyPr/>
          <a:lstStyle>
            <a:lvl1pPr>
              <a:defRPr/>
            </a:lvl1pPr>
          </a:lstStyle>
          <a:p>
            <a:pPr>
              <a:defRPr/>
            </a:pPr>
            <a:r>
              <a:rPr lang="es-MX" altLang="es-MX">
                <a:solidFill>
                  <a:prstClr val="white"/>
                </a:solidFill>
              </a:rPr>
              <a:t>ASF | </a:t>
            </a:r>
            <a:fld id="{3B79862E-CC16-41BC-A8CC-BFCFEFFF0A05}" type="slidenum">
              <a:rPr lang="es-MX" altLang="es-MX">
                <a:solidFill>
                  <a:prstClr val="white"/>
                </a:solidFill>
              </a:rPr>
              <a:pPr>
                <a:defRPr/>
              </a:pPr>
              <a:t>‹Nº›</a:t>
            </a:fld>
            <a:endParaRPr lang="es-MX" altLang="es-MX">
              <a:solidFill>
                <a:prstClr val="white"/>
              </a:solidFill>
            </a:endParaRPr>
          </a:p>
        </p:txBody>
      </p:sp>
    </p:spTree>
    <p:extLst>
      <p:ext uri="{BB962C8B-B14F-4D97-AF65-F5344CB8AC3E}">
        <p14:creationId xmlns:p14="http://schemas.microsoft.com/office/powerpoint/2010/main" val="3894400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1357313" y="274638"/>
            <a:ext cx="73294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MX" smtClean="0"/>
              <a:t>Haga clic para modificar el estilo de título del patrón</a:t>
            </a:r>
            <a:endParaRPr lang="es-MX" altLang="es-MX" smtClean="0"/>
          </a:p>
        </p:txBody>
      </p:sp>
      <p:sp>
        <p:nvSpPr>
          <p:cNvPr id="1027" name="2 Marcador de texto"/>
          <p:cNvSpPr>
            <a:spLocks noGrp="1"/>
          </p:cNvSpPr>
          <p:nvPr>
            <p:ph type="body" idx="1"/>
          </p:nvPr>
        </p:nvSpPr>
        <p:spPr bwMode="auto">
          <a:xfrm>
            <a:off x="457200" y="1600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MX" smtClean="0"/>
              <a:t>Haga clic para modificar el estilo de texto del patrón</a:t>
            </a:r>
          </a:p>
          <a:p>
            <a:pPr lvl="1"/>
            <a:r>
              <a:rPr lang="es-ES" altLang="es-MX" smtClean="0"/>
              <a:t>Segundo nivel</a:t>
            </a:r>
          </a:p>
          <a:p>
            <a:pPr lvl="2"/>
            <a:r>
              <a:rPr lang="es-ES" altLang="es-MX" smtClean="0"/>
              <a:t>Tercer nivel</a:t>
            </a:r>
          </a:p>
          <a:p>
            <a:pPr lvl="3"/>
            <a:r>
              <a:rPr lang="es-ES" altLang="es-MX" smtClean="0"/>
              <a:t>Cuarto nivel</a:t>
            </a:r>
          </a:p>
          <a:p>
            <a:pPr lvl="4"/>
            <a:r>
              <a:rPr lang="es-ES" altLang="es-MX" smtClean="0"/>
              <a:t>Quinto nivel</a:t>
            </a:r>
            <a:endParaRPr lang="es-MX" altLang="es-MX" smtClean="0"/>
          </a:p>
        </p:txBody>
      </p:sp>
      <p:sp>
        <p:nvSpPr>
          <p:cNvPr id="7" name="3 Marcador de pie de página"/>
          <p:cNvSpPr>
            <a:spLocks noGrp="1"/>
          </p:cNvSpPr>
          <p:nvPr>
            <p:ph type="ftr" sz="quarter" idx="3"/>
          </p:nvPr>
        </p:nvSpPr>
        <p:spPr>
          <a:xfrm>
            <a:off x="214313" y="5786438"/>
            <a:ext cx="8572500" cy="365125"/>
          </a:xfrm>
          <a:prstGeom prst="rect">
            <a:avLst/>
          </a:prstGeom>
        </p:spPr>
        <p:txBody>
          <a:bodyPr/>
          <a:lstStyle>
            <a:lvl1pPr algn="l" eaLnBrk="1" fontAlgn="auto" hangingPunct="1">
              <a:spcBef>
                <a:spcPts val="0"/>
              </a:spcBef>
              <a:spcAft>
                <a:spcPts val="0"/>
              </a:spcAft>
              <a:defRPr sz="1050">
                <a:solidFill>
                  <a:srgbClr val="5F5F5F"/>
                </a:solidFill>
                <a:latin typeface="+mn-lt"/>
              </a:defRPr>
            </a:lvl1pPr>
          </a:lstStyle>
          <a:p>
            <a:pPr>
              <a:defRPr/>
            </a:pPr>
            <a:endParaRPr lang="es-MX"/>
          </a:p>
        </p:txBody>
      </p:sp>
      <p:pic>
        <p:nvPicPr>
          <p:cNvPr id="1029" name="9 Imagen" descr="cuadros2.wmf"/>
          <p:cNvPicPr>
            <a:picLocks noChangeAspect="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0" y="214313"/>
            <a:ext cx="5842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10 Imagen" descr="barras.wmf"/>
          <p:cNvPicPr>
            <a:picLocks noChangeAspect="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0" y="6184900"/>
            <a:ext cx="9151938"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4 Marcador de número de diapositiva"/>
          <p:cNvSpPr>
            <a:spLocks noGrp="1"/>
          </p:cNvSpPr>
          <p:nvPr>
            <p:ph type="sldNum" sz="quarter" idx="4"/>
          </p:nvPr>
        </p:nvSpPr>
        <p:spPr>
          <a:xfrm>
            <a:off x="8153400" y="6572250"/>
            <a:ext cx="919163" cy="285750"/>
          </a:xfrm>
          <a:prstGeom prst="rect">
            <a:avLst/>
          </a:prstGeom>
        </p:spPr>
        <p:txBody>
          <a:bodyPr vert="horz" wrap="square" lIns="91440" tIns="45720" rIns="91440" bIns="45720" numCol="1" anchor="t" anchorCtr="0" compatLnSpc="1">
            <a:prstTxWarp prst="textNoShape">
              <a:avLst/>
            </a:prstTxWarp>
          </a:bodyPr>
          <a:lstStyle>
            <a:lvl1pPr eaLnBrk="1" hangingPunct="1">
              <a:defRPr sz="1100" b="1">
                <a:solidFill>
                  <a:schemeClr val="bg1"/>
                </a:solidFill>
              </a:defRPr>
            </a:lvl1pPr>
          </a:lstStyle>
          <a:p>
            <a:pPr fontAlgn="base">
              <a:spcBef>
                <a:spcPct val="0"/>
              </a:spcBef>
              <a:spcAft>
                <a:spcPct val="0"/>
              </a:spcAft>
              <a:defRPr/>
            </a:pPr>
            <a:r>
              <a:rPr lang="es-MX" altLang="es-MX">
                <a:solidFill>
                  <a:prstClr val="white"/>
                </a:solidFill>
              </a:rPr>
              <a:t>ASF | </a:t>
            </a:r>
            <a:fld id="{CA88A2F5-6FE1-44DF-B7B0-061BE0631CD7}" type="slidenum">
              <a:rPr lang="es-MX" altLang="es-MX">
                <a:solidFill>
                  <a:prstClr val="white"/>
                </a:solidFill>
              </a:rPr>
              <a:pPr fontAlgn="base">
                <a:spcBef>
                  <a:spcPct val="0"/>
                </a:spcBef>
                <a:spcAft>
                  <a:spcPct val="0"/>
                </a:spcAft>
                <a:defRPr/>
              </a:pPr>
              <a:t>‹Nº›</a:t>
            </a:fld>
            <a:endParaRPr lang="es-MX" altLang="es-MX">
              <a:solidFill>
                <a:prstClr val="white"/>
              </a:solidFill>
            </a:endParaRPr>
          </a:p>
        </p:txBody>
      </p:sp>
    </p:spTree>
    <p:extLst>
      <p:ext uri="{BB962C8B-B14F-4D97-AF65-F5344CB8AC3E}">
        <p14:creationId xmlns:p14="http://schemas.microsoft.com/office/powerpoint/2010/main" val="2100413557"/>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Lst>
  <p:txStyles>
    <p:titleStyle>
      <a:lvl1pPr algn="l" rtl="0" eaLnBrk="0" fontAlgn="base" hangingPunct="0">
        <a:spcBef>
          <a:spcPct val="0"/>
        </a:spcBef>
        <a:spcAft>
          <a:spcPct val="0"/>
        </a:spcAft>
        <a:defRPr sz="3600" kern="1200">
          <a:solidFill>
            <a:srgbClr val="00204E"/>
          </a:solidFill>
          <a:latin typeface="Arial Black" pitchFamily="34" charset="0"/>
          <a:ea typeface="+mj-ea"/>
          <a:cs typeface="+mj-cs"/>
        </a:defRPr>
      </a:lvl1pPr>
      <a:lvl2pPr algn="l" rtl="0" eaLnBrk="0" fontAlgn="base" hangingPunct="0">
        <a:spcBef>
          <a:spcPct val="0"/>
        </a:spcBef>
        <a:spcAft>
          <a:spcPct val="0"/>
        </a:spcAft>
        <a:defRPr sz="3600">
          <a:solidFill>
            <a:srgbClr val="00204E"/>
          </a:solidFill>
          <a:latin typeface="Arial Black" pitchFamily="34" charset="0"/>
        </a:defRPr>
      </a:lvl2pPr>
      <a:lvl3pPr algn="l" rtl="0" eaLnBrk="0" fontAlgn="base" hangingPunct="0">
        <a:spcBef>
          <a:spcPct val="0"/>
        </a:spcBef>
        <a:spcAft>
          <a:spcPct val="0"/>
        </a:spcAft>
        <a:defRPr sz="3600">
          <a:solidFill>
            <a:srgbClr val="00204E"/>
          </a:solidFill>
          <a:latin typeface="Arial Black" pitchFamily="34" charset="0"/>
        </a:defRPr>
      </a:lvl3pPr>
      <a:lvl4pPr algn="l" rtl="0" eaLnBrk="0" fontAlgn="base" hangingPunct="0">
        <a:spcBef>
          <a:spcPct val="0"/>
        </a:spcBef>
        <a:spcAft>
          <a:spcPct val="0"/>
        </a:spcAft>
        <a:defRPr sz="3600">
          <a:solidFill>
            <a:srgbClr val="00204E"/>
          </a:solidFill>
          <a:latin typeface="Arial Black" pitchFamily="34" charset="0"/>
        </a:defRPr>
      </a:lvl4pPr>
      <a:lvl5pPr algn="l" rtl="0" eaLnBrk="0" fontAlgn="base" hangingPunct="0">
        <a:spcBef>
          <a:spcPct val="0"/>
        </a:spcBef>
        <a:spcAft>
          <a:spcPct val="0"/>
        </a:spcAft>
        <a:defRPr sz="3600">
          <a:solidFill>
            <a:srgbClr val="00204E"/>
          </a:solidFill>
          <a:latin typeface="Arial Black" pitchFamily="34" charset="0"/>
        </a:defRPr>
      </a:lvl5pPr>
      <a:lvl6pPr marL="457200" algn="l" rtl="0" fontAlgn="base">
        <a:spcBef>
          <a:spcPct val="0"/>
        </a:spcBef>
        <a:spcAft>
          <a:spcPct val="0"/>
        </a:spcAft>
        <a:defRPr sz="3600">
          <a:solidFill>
            <a:srgbClr val="00204E"/>
          </a:solidFill>
          <a:latin typeface="Arial Black" pitchFamily="34" charset="0"/>
        </a:defRPr>
      </a:lvl6pPr>
      <a:lvl7pPr marL="914400" algn="l" rtl="0" fontAlgn="base">
        <a:spcBef>
          <a:spcPct val="0"/>
        </a:spcBef>
        <a:spcAft>
          <a:spcPct val="0"/>
        </a:spcAft>
        <a:defRPr sz="3600">
          <a:solidFill>
            <a:srgbClr val="00204E"/>
          </a:solidFill>
          <a:latin typeface="Arial Black" pitchFamily="34" charset="0"/>
        </a:defRPr>
      </a:lvl7pPr>
      <a:lvl8pPr marL="1371600" algn="l" rtl="0" fontAlgn="base">
        <a:spcBef>
          <a:spcPct val="0"/>
        </a:spcBef>
        <a:spcAft>
          <a:spcPct val="0"/>
        </a:spcAft>
        <a:defRPr sz="3600">
          <a:solidFill>
            <a:srgbClr val="00204E"/>
          </a:solidFill>
          <a:latin typeface="Arial Black" pitchFamily="34" charset="0"/>
        </a:defRPr>
      </a:lvl8pPr>
      <a:lvl9pPr marL="1828800" algn="l" rtl="0" fontAlgn="base">
        <a:spcBef>
          <a:spcPct val="0"/>
        </a:spcBef>
        <a:spcAft>
          <a:spcPct val="0"/>
        </a:spcAft>
        <a:defRPr sz="3600">
          <a:solidFill>
            <a:srgbClr val="00204E"/>
          </a:solidFill>
          <a:latin typeface="Arial Black"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rgbClr val="000000"/>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00000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rgbClr val="000000"/>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000000"/>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rgbClr val="00000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a:spLocks noGrp="1"/>
          </p:cNvSpPr>
          <p:nvPr>
            <p:ph type="ctrTitle"/>
          </p:nvPr>
        </p:nvSpPr>
        <p:spPr/>
        <p:txBody>
          <a:bodyPr/>
          <a:lstStyle/>
          <a:p>
            <a:pPr algn="ctr" eaLnBrk="1" hangingPunct="1"/>
            <a:r>
              <a:rPr lang="es-MX" altLang="es-MX" sz="6000" dirty="0" smtClean="0"/>
              <a:t>FORTAMUN-DF</a:t>
            </a:r>
          </a:p>
        </p:txBody>
      </p:sp>
      <p:sp>
        <p:nvSpPr>
          <p:cNvPr id="4" name="3 CuadroTexto"/>
          <p:cNvSpPr txBox="1"/>
          <p:nvPr/>
        </p:nvSpPr>
        <p:spPr>
          <a:xfrm>
            <a:off x="214313" y="5929313"/>
            <a:ext cx="6643687" cy="276225"/>
          </a:xfrm>
          <a:prstGeom prst="rect">
            <a:avLst/>
          </a:prstGeom>
          <a:noFill/>
        </p:spPr>
        <p:txBody>
          <a:bodyPr>
            <a:spAutoFit/>
          </a:bodyPr>
          <a:lstStyle/>
          <a:p>
            <a:pPr>
              <a:defRPr/>
            </a:pPr>
            <a:r>
              <a:rPr lang="es-MX" sz="1200" b="1" dirty="0" smtClean="0">
                <a:solidFill>
                  <a:srgbClr val="00204E"/>
                </a:solidFill>
                <a:cs typeface="Arial" pitchFamily="34" charset="0"/>
              </a:rPr>
              <a:t>28.04.2017</a:t>
            </a:r>
            <a:r>
              <a:rPr lang="es-MX" sz="1200" b="1" dirty="0" smtClean="0">
                <a:solidFill>
                  <a:prstClr val="white">
                    <a:lumMod val="65000"/>
                  </a:prstClr>
                </a:solidFill>
                <a:cs typeface="Arial" pitchFamily="34" charset="0"/>
              </a:rPr>
              <a:t> </a:t>
            </a:r>
            <a:r>
              <a:rPr lang="es-MX" sz="1200" b="1" dirty="0">
                <a:solidFill>
                  <a:prstClr val="white">
                    <a:lumMod val="65000"/>
                  </a:prstClr>
                </a:solidFill>
                <a:cs typeface="Arial" pitchFamily="34" charset="0"/>
              </a:rPr>
              <a:t>| </a:t>
            </a:r>
            <a:r>
              <a:rPr lang="es-MX" sz="1200" dirty="0">
                <a:solidFill>
                  <a:srgbClr val="00204E"/>
                </a:solidFill>
                <a:cs typeface="Arial" pitchFamily="34" charset="0"/>
              </a:rPr>
              <a:t>DGARFT “C”</a:t>
            </a:r>
          </a:p>
        </p:txBody>
      </p:sp>
    </p:spTree>
    <p:extLst>
      <p:ext uri="{BB962C8B-B14F-4D97-AF65-F5344CB8AC3E}">
        <p14:creationId xmlns:p14="http://schemas.microsoft.com/office/powerpoint/2010/main" val="37678907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1"/>
          </p:nvPr>
        </p:nvSpPr>
        <p:spPr/>
        <p:txBody>
          <a:bodyPr/>
          <a:lstStyle/>
          <a:p>
            <a:fld id="{B5E26726-A65E-4237-98AD-6D400ECB0189}" type="slidenum">
              <a:rPr lang="es-MX" smtClean="0"/>
              <a:pPr/>
              <a:t>10</a:t>
            </a:fld>
            <a:endParaRPr lang="es-MX" dirty="0"/>
          </a:p>
        </p:txBody>
      </p:sp>
      <p:graphicFrame>
        <p:nvGraphicFramePr>
          <p:cNvPr id="4" name="Tabla 3"/>
          <p:cNvGraphicFramePr>
            <a:graphicFrameLocks noGrp="1"/>
          </p:cNvGraphicFramePr>
          <p:nvPr>
            <p:extLst>
              <p:ext uri="{D42A27DB-BD31-4B8C-83A1-F6EECF244321}">
                <p14:modId xmlns:p14="http://schemas.microsoft.com/office/powerpoint/2010/main" val="1614481211"/>
              </p:ext>
            </p:extLst>
          </p:nvPr>
        </p:nvGraphicFramePr>
        <p:xfrm>
          <a:off x="755577" y="764707"/>
          <a:ext cx="7931224" cy="5548576"/>
        </p:xfrm>
        <a:graphic>
          <a:graphicData uri="http://schemas.openxmlformats.org/drawingml/2006/table">
            <a:tbl>
              <a:tblPr firstRow="1" firstCol="1" bandRow="1">
                <a:tableStyleId>{5C22544A-7EE6-4342-B048-85BDC9FD1C3A}</a:tableStyleId>
              </a:tblPr>
              <a:tblGrid>
                <a:gridCol w="3146852"/>
                <a:gridCol w="1196093"/>
                <a:gridCol w="1196093"/>
                <a:gridCol w="1196093"/>
                <a:gridCol w="1196093"/>
              </a:tblGrid>
              <a:tr h="278740">
                <a:tc gridSpan="5">
                  <a:txBody>
                    <a:bodyPr/>
                    <a:lstStyle/>
                    <a:p>
                      <a:pPr algn="ctr">
                        <a:spcAft>
                          <a:spcPts val="0"/>
                        </a:spcAft>
                      </a:pPr>
                      <a:r>
                        <a:rPr lang="es-MX" sz="1400" dirty="0">
                          <a:solidFill>
                            <a:schemeClr val="tx1"/>
                          </a:solidFill>
                          <a:effectLst/>
                        </a:rPr>
                        <a:t>Número de municipios y composición de ingresos municipales por grado de rezago social 2015</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296162">
                <a:tc gridSpan="5">
                  <a:txBody>
                    <a:bodyPr/>
                    <a:lstStyle/>
                    <a:p>
                      <a:pPr algn="ctr">
                        <a:spcAft>
                          <a:spcPts val="0"/>
                        </a:spcAft>
                      </a:pPr>
                      <a:r>
                        <a:rPr lang="es-MX" sz="1400" dirty="0">
                          <a:solidFill>
                            <a:schemeClr val="tx1"/>
                          </a:solidFill>
                          <a:effectLst/>
                        </a:rPr>
                        <a:t>(Número de municipios y porcentaje)</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1062699">
                <a:tc>
                  <a:txBody>
                    <a:bodyPr/>
                    <a:lstStyle/>
                    <a:p>
                      <a:pPr algn="ctr">
                        <a:spcAft>
                          <a:spcPts val="0"/>
                        </a:spcAft>
                      </a:pPr>
                      <a:r>
                        <a:rPr lang="es-MX" sz="1400" dirty="0">
                          <a:solidFill>
                            <a:schemeClr val="tx1"/>
                          </a:solidFill>
                          <a:effectLst/>
                        </a:rPr>
                        <a:t>Grado de Rezago social</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200" dirty="0">
                          <a:solidFill>
                            <a:schemeClr val="tx1"/>
                          </a:solidFill>
                          <a:effectLst/>
                        </a:rPr>
                        <a:t>Número de municipios</a:t>
                      </a:r>
                      <a:endParaRPr lang="es-MX"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200" dirty="0">
                          <a:solidFill>
                            <a:schemeClr val="tx1"/>
                          </a:solidFill>
                          <a:effectLst/>
                        </a:rPr>
                        <a:t>Recursos</a:t>
                      </a:r>
                    </a:p>
                    <a:p>
                      <a:pPr algn="ctr">
                        <a:spcAft>
                          <a:spcPts val="0"/>
                        </a:spcAft>
                      </a:pPr>
                      <a:r>
                        <a:rPr lang="es-MX" sz="1200" dirty="0">
                          <a:solidFill>
                            <a:schemeClr val="tx1"/>
                          </a:solidFill>
                          <a:effectLst/>
                        </a:rPr>
                        <a:t>Propios</a:t>
                      </a:r>
                      <a:endParaRPr lang="es-MX"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200" dirty="0" smtClean="0">
                          <a:solidFill>
                            <a:schemeClr val="tx1"/>
                          </a:solidFill>
                          <a:effectLst/>
                        </a:rPr>
                        <a:t>Participaciones </a:t>
                      </a:r>
                      <a:r>
                        <a:rPr lang="es-MX" sz="1200" dirty="0">
                          <a:solidFill>
                            <a:schemeClr val="tx1"/>
                          </a:solidFill>
                          <a:effectLst/>
                        </a:rPr>
                        <a:t>Fiscales</a:t>
                      </a:r>
                      <a:endParaRPr lang="es-MX"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200" dirty="0">
                          <a:solidFill>
                            <a:schemeClr val="tx1"/>
                          </a:solidFill>
                          <a:effectLst/>
                        </a:rPr>
                        <a:t>Aportaciones Federales</a:t>
                      </a:r>
                      <a:br>
                        <a:rPr lang="es-MX" sz="1200" dirty="0">
                          <a:solidFill>
                            <a:schemeClr val="tx1"/>
                          </a:solidFill>
                          <a:effectLst/>
                        </a:rPr>
                      </a:br>
                      <a:r>
                        <a:rPr lang="es-MX" sz="1200" dirty="0">
                          <a:solidFill>
                            <a:schemeClr val="tx1"/>
                          </a:solidFill>
                          <a:effectLst/>
                        </a:rPr>
                        <a:t> (FISM +</a:t>
                      </a:r>
                    </a:p>
                    <a:p>
                      <a:pPr algn="ctr">
                        <a:spcAft>
                          <a:spcPts val="0"/>
                        </a:spcAft>
                      </a:pPr>
                      <a:r>
                        <a:rPr lang="es-MX" sz="1200" dirty="0">
                          <a:solidFill>
                            <a:schemeClr val="tx1"/>
                          </a:solidFill>
                          <a:effectLst/>
                        </a:rPr>
                        <a:t>FORTAMUN-DF)</a:t>
                      </a:r>
                      <a:endParaRPr lang="es-MX"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r>
              <a:tr h="278740">
                <a:tc>
                  <a:txBody>
                    <a:bodyPr/>
                    <a:lstStyle/>
                    <a:p>
                      <a:pPr algn="ctr">
                        <a:spcAft>
                          <a:spcPts val="0"/>
                        </a:spcAft>
                      </a:pPr>
                      <a:r>
                        <a:rPr lang="es-MX" sz="1400" dirty="0">
                          <a:solidFill>
                            <a:schemeClr val="tx1"/>
                          </a:solidFill>
                          <a:effectLst/>
                        </a:rPr>
                        <a:t>Muy Alto</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45</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1.8</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22.1</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76.1</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r>
              <a:tr h="278740">
                <a:tc>
                  <a:txBody>
                    <a:bodyPr/>
                    <a:lstStyle/>
                    <a:p>
                      <a:pPr algn="ctr">
                        <a:spcAft>
                          <a:spcPts val="0"/>
                        </a:spcAft>
                      </a:pPr>
                      <a:r>
                        <a:rPr lang="es-MX" sz="1400" dirty="0">
                          <a:solidFill>
                            <a:schemeClr val="tx1"/>
                          </a:solidFill>
                          <a:effectLst/>
                        </a:rPr>
                        <a:t>Alto</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226</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2.5</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31.2</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66.3</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r>
              <a:tr h="278740">
                <a:tc>
                  <a:txBody>
                    <a:bodyPr/>
                    <a:lstStyle/>
                    <a:p>
                      <a:pPr algn="ctr">
                        <a:spcAft>
                          <a:spcPts val="0"/>
                        </a:spcAft>
                      </a:pPr>
                      <a:r>
                        <a:rPr lang="es-MX" sz="1400" dirty="0">
                          <a:solidFill>
                            <a:schemeClr val="tx1"/>
                          </a:solidFill>
                          <a:effectLst/>
                        </a:rPr>
                        <a:t>Medio</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233</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5.1</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38.7</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56.2</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r>
              <a:tr h="278740">
                <a:tc>
                  <a:txBody>
                    <a:bodyPr/>
                    <a:lstStyle/>
                    <a:p>
                      <a:pPr algn="ctr">
                        <a:spcAft>
                          <a:spcPts val="0"/>
                        </a:spcAft>
                      </a:pPr>
                      <a:r>
                        <a:rPr lang="es-MX" sz="1400" dirty="0">
                          <a:solidFill>
                            <a:schemeClr val="tx1"/>
                          </a:solidFill>
                          <a:effectLst/>
                        </a:rPr>
                        <a:t>Bajo</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253</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10</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49.9</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40.1</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r>
              <a:tr h="278740">
                <a:tc>
                  <a:txBody>
                    <a:bodyPr/>
                    <a:lstStyle/>
                    <a:p>
                      <a:pPr algn="ctr">
                        <a:spcAft>
                          <a:spcPts val="0"/>
                        </a:spcAft>
                      </a:pPr>
                      <a:r>
                        <a:rPr lang="es-MX" sz="1400" dirty="0">
                          <a:solidFill>
                            <a:schemeClr val="tx1"/>
                          </a:solidFill>
                          <a:effectLst/>
                        </a:rPr>
                        <a:t>Muy Bajo</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405</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32.7</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41.8</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25.5</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r>
              <a:tr h="278740">
                <a:tc>
                  <a:txBody>
                    <a:bodyPr/>
                    <a:lstStyle/>
                    <a:p>
                      <a:pPr algn="ctr">
                        <a:spcAft>
                          <a:spcPts val="0"/>
                        </a:spcAft>
                      </a:pPr>
                      <a:r>
                        <a:rPr lang="es-MX" sz="1400" dirty="0">
                          <a:solidFill>
                            <a:schemeClr val="tx1"/>
                          </a:solidFill>
                          <a:effectLst/>
                        </a:rPr>
                        <a:t>Subtotal</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1,162</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26.4</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41.7</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31.8</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r>
              <a:tr h="278740">
                <a:tc>
                  <a:txBody>
                    <a:bodyPr/>
                    <a:lstStyle/>
                    <a:p>
                      <a:pPr algn="ctr">
                        <a:spcAft>
                          <a:spcPts val="0"/>
                        </a:spcAft>
                      </a:pPr>
                      <a:r>
                        <a:rPr lang="es-MX" sz="1400" dirty="0">
                          <a:solidFill>
                            <a:schemeClr val="tx1"/>
                          </a:solidFill>
                          <a:effectLst/>
                        </a:rPr>
                        <a:t>N.D</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1,283</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endParaRPr lang="es-MX" sz="1400" dirty="0">
                        <a:solidFill>
                          <a:schemeClr val="tx1"/>
                        </a:solidFill>
                        <a:effectLst/>
                        <a:latin typeface="Calibri" panose="020F0502020204030204" pitchFamily="34" charset="0"/>
                      </a:endParaRPr>
                    </a:p>
                  </a:txBody>
                  <a:tcPr marL="44450" marR="44450" marT="0" marB="0" anchor="ctr">
                    <a:noFill/>
                  </a:tcPr>
                </a:tc>
                <a:tc>
                  <a:txBody>
                    <a:bodyPr/>
                    <a:lstStyle/>
                    <a:p>
                      <a:pPr algn="ctr"/>
                      <a:endParaRPr lang="es-MX" sz="1400" dirty="0">
                        <a:solidFill>
                          <a:schemeClr val="tx1"/>
                        </a:solidFill>
                        <a:effectLst/>
                        <a:latin typeface="Calibri" panose="020F0502020204030204" pitchFamily="34" charset="0"/>
                      </a:endParaRPr>
                    </a:p>
                  </a:txBody>
                  <a:tcPr marL="44450" marR="44450" marT="0" marB="0" anchor="ctr">
                    <a:noFill/>
                  </a:tcPr>
                </a:tc>
                <a:tc>
                  <a:txBody>
                    <a:bodyPr/>
                    <a:lstStyle/>
                    <a:p>
                      <a:pPr algn="ctr"/>
                      <a:endParaRPr lang="es-MX" sz="1400" dirty="0">
                        <a:solidFill>
                          <a:schemeClr val="tx1"/>
                        </a:solidFill>
                        <a:effectLst/>
                        <a:latin typeface="Calibri" panose="020F0502020204030204" pitchFamily="34" charset="0"/>
                      </a:endParaRPr>
                    </a:p>
                  </a:txBody>
                  <a:tcPr marL="44450" marR="44450" marT="0" marB="0" anchor="ctr">
                    <a:noFill/>
                  </a:tcPr>
                </a:tc>
              </a:tr>
              <a:tr h="296162">
                <a:tc>
                  <a:txBody>
                    <a:bodyPr/>
                    <a:lstStyle/>
                    <a:p>
                      <a:pPr algn="ctr">
                        <a:spcAft>
                          <a:spcPts val="0"/>
                        </a:spcAft>
                      </a:pPr>
                      <a:r>
                        <a:rPr lang="es-MX" sz="1400" dirty="0">
                          <a:solidFill>
                            <a:schemeClr val="tx1"/>
                          </a:solidFill>
                          <a:effectLst/>
                        </a:rPr>
                        <a:t>Total</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2,445</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 </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 </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c>
                  <a:txBody>
                    <a:bodyPr/>
                    <a:lstStyle/>
                    <a:p>
                      <a:pPr algn="ctr">
                        <a:spcAft>
                          <a:spcPts val="0"/>
                        </a:spcAft>
                      </a:pPr>
                      <a:r>
                        <a:rPr lang="es-MX" sz="1400" dirty="0">
                          <a:solidFill>
                            <a:schemeClr val="tx1"/>
                          </a:solidFill>
                          <a:effectLst/>
                        </a:rPr>
                        <a:t> </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noFill/>
                  </a:tcPr>
                </a:tc>
              </a:tr>
              <a:tr h="1515653">
                <a:tc gridSpan="5">
                  <a:txBody>
                    <a:bodyPr/>
                    <a:lstStyle/>
                    <a:p>
                      <a:pPr marL="542925" indent="-540385" algn="just">
                        <a:spcAft>
                          <a:spcPts val="0"/>
                        </a:spcAft>
                      </a:pPr>
                      <a:r>
                        <a:rPr lang="es-MX" sz="1400" dirty="0">
                          <a:solidFill>
                            <a:schemeClr val="tx1"/>
                          </a:solidFill>
                          <a:effectLst/>
                        </a:rPr>
                        <a:t>FUENTE:  INEGI, SIMBAD. Finanzas Públicas Municipales e INAFED. Aportaciones para municipios publicadas en los diarios de las entidades federativas.</a:t>
                      </a:r>
                      <a:br>
                        <a:rPr lang="es-MX" sz="1400" dirty="0">
                          <a:solidFill>
                            <a:schemeClr val="tx1"/>
                          </a:solidFill>
                          <a:effectLst/>
                        </a:rPr>
                      </a:br>
                      <a:r>
                        <a:rPr lang="es-MX" sz="1400" dirty="0">
                          <a:solidFill>
                            <a:schemeClr val="tx1"/>
                          </a:solidFill>
                          <a:effectLst/>
                        </a:rPr>
                        <a:t>N.D. Corresponde a municipios para los cuales no se tiene información sobre sus ingresos. En 2012 incluye 6 municipios para los cuales no está definido su grado de rezago social.</a:t>
                      </a:r>
                      <a:endParaRPr lang="es-MX"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o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bl>
          </a:graphicData>
        </a:graphic>
      </p:graphicFrame>
    </p:spTree>
    <p:extLst>
      <p:ext uri="{BB962C8B-B14F-4D97-AF65-F5344CB8AC3E}">
        <p14:creationId xmlns:p14="http://schemas.microsoft.com/office/powerpoint/2010/main" val="3647270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Marcador de número de diapositiva"/>
          <p:cNvSpPr>
            <a:spLocks noGrp="1"/>
          </p:cNvSpPr>
          <p:nvPr>
            <p:ph type="sldNum" sz="quarter" idx="11"/>
          </p:nvPr>
        </p:nvSpPr>
        <p:spPr>
          <a:xfrm>
            <a:off x="6786578" y="6492875"/>
            <a:ext cx="2133600" cy="365125"/>
          </a:xfrm>
        </p:spPr>
        <p:txBody>
          <a:bodyPr/>
          <a:lstStyle/>
          <a:p>
            <a:fld id="{B5E26726-A65E-4237-98AD-6D400ECB0189}" type="slidenum">
              <a:rPr lang="es-MX" smtClean="0"/>
              <a:pPr/>
              <a:t>11</a:t>
            </a:fld>
            <a:endParaRPr lang="es-MX" dirty="0"/>
          </a:p>
        </p:txBody>
      </p:sp>
      <p:sp>
        <p:nvSpPr>
          <p:cNvPr id="2" name="1 Título"/>
          <p:cNvSpPr>
            <a:spLocks noGrp="1"/>
          </p:cNvSpPr>
          <p:nvPr>
            <p:ph type="ctrTitle" idx="4294967295"/>
          </p:nvPr>
        </p:nvSpPr>
        <p:spPr>
          <a:xfrm>
            <a:off x="827584" y="0"/>
            <a:ext cx="7772400" cy="1000125"/>
          </a:xfrm>
        </p:spPr>
        <p:txBody>
          <a:bodyPr>
            <a:noAutofit/>
          </a:bodyPr>
          <a:lstStyle/>
          <a:p>
            <a:r>
              <a:rPr lang="es-MX" sz="2400" b="1" dirty="0" smtClean="0">
                <a:latin typeface="Arial" pitchFamily="34" charset="0"/>
                <a:cs typeface="Arial" pitchFamily="34" charset="0"/>
              </a:rPr>
              <a:t>RECURSOS FEDERALES TRANSFERIDOS A LOS MUNICIPIOS </a:t>
            </a:r>
            <a:endParaRPr lang="es-MX" sz="2400" b="1" dirty="0">
              <a:latin typeface="Arial" pitchFamily="34" charset="0"/>
              <a:cs typeface="Arial" pitchFamily="34" charset="0"/>
            </a:endParaRPr>
          </a:p>
        </p:txBody>
      </p:sp>
      <p:sp>
        <p:nvSpPr>
          <p:cNvPr id="5" name="4 Rectángulo redondeado"/>
          <p:cNvSpPr/>
          <p:nvPr/>
        </p:nvSpPr>
        <p:spPr>
          <a:xfrm>
            <a:off x="365626" y="3234680"/>
            <a:ext cx="838283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200" b="1" dirty="0" smtClean="0">
                <a:latin typeface="Arial" pitchFamily="34" charset="0"/>
                <a:cs typeface="Arial" pitchFamily="34" charset="0"/>
              </a:rPr>
              <a:t>FORTAMUN-DF: 62, 218.5 MDP </a:t>
            </a:r>
            <a:endParaRPr lang="es-MX" sz="2200" b="1" dirty="0">
              <a:latin typeface="Arial" pitchFamily="34" charset="0"/>
              <a:cs typeface="Arial" pitchFamily="34" charset="0"/>
            </a:endParaRPr>
          </a:p>
        </p:txBody>
      </p:sp>
      <p:sp>
        <p:nvSpPr>
          <p:cNvPr id="4" name="3 Rectángulo redondeado"/>
          <p:cNvSpPr/>
          <p:nvPr/>
        </p:nvSpPr>
        <p:spPr>
          <a:xfrm>
            <a:off x="3347864" y="1628800"/>
            <a:ext cx="2304256" cy="6263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200" b="1" dirty="0" smtClean="0">
                <a:latin typeface="Arial" pitchFamily="34" charset="0"/>
                <a:cs typeface="Arial" pitchFamily="34" charset="0"/>
              </a:rPr>
              <a:t>2016</a:t>
            </a:r>
            <a:endParaRPr lang="es-MX" sz="2200" b="1" dirty="0">
              <a:latin typeface="Arial" pitchFamily="34" charset="0"/>
              <a:cs typeface="Arial" pitchFamily="34" charset="0"/>
            </a:endParaRPr>
          </a:p>
        </p:txBody>
      </p:sp>
      <p:sp>
        <p:nvSpPr>
          <p:cNvPr id="9" name="8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5113552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1"/>
          </p:nvPr>
        </p:nvSpPr>
        <p:spPr>
          <a:xfrm>
            <a:off x="6715140" y="6492875"/>
            <a:ext cx="2133600" cy="365125"/>
          </a:xfrm>
        </p:spPr>
        <p:txBody>
          <a:bodyPr/>
          <a:lstStyle/>
          <a:p>
            <a:fld id="{B5E26726-A65E-4237-98AD-6D400ECB0189}" type="slidenum">
              <a:rPr lang="es-MX" smtClean="0"/>
              <a:pPr/>
              <a:t>12</a:t>
            </a:fld>
            <a:endParaRPr lang="es-MX" dirty="0"/>
          </a:p>
        </p:txBody>
      </p:sp>
      <p:sp>
        <p:nvSpPr>
          <p:cNvPr id="6" name="5 CuadroTexto"/>
          <p:cNvSpPr txBox="1"/>
          <p:nvPr/>
        </p:nvSpPr>
        <p:spPr>
          <a:xfrm>
            <a:off x="571472" y="1966395"/>
            <a:ext cx="8143932" cy="1754326"/>
          </a:xfrm>
          <a:prstGeom prst="rect">
            <a:avLst/>
          </a:prstGeom>
          <a:noFill/>
        </p:spPr>
        <p:txBody>
          <a:bodyPr wrap="square" rtlCol="0">
            <a:spAutoFit/>
          </a:bodyPr>
          <a:lstStyle/>
          <a:p>
            <a:pPr algn="ctr"/>
            <a:r>
              <a:rPr lang="es-MX" sz="3600" b="1" dirty="0" smtClean="0">
                <a:latin typeface="Arial" pitchFamily="34" charset="0"/>
                <a:cs typeface="Arial" pitchFamily="34" charset="0"/>
              </a:rPr>
              <a:t>MARCO JURIDICO APLICABLE.</a:t>
            </a:r>
          </a:p>
          <a:p>
            <a:pPr algn="ctr"/>
            <a:endParaRPr lang="es-MX" sz="3600" b="1" dirty="0" smtClean="0">
              <a:latin typeface="Arial" pitchFamily="34" charset="0"/>
              <a:cs typeface="Arial" pitchFamily="34" charset="0"/>
            </a:endParaRPr>
          </a:p>
          <a:p>
            <a:pPr algn="ctr"/>
            <a:r>
              <a:rPr lang="es-MX" sz="3600" b="1" dirty="0" smtClean="0">
                <a:latin typeface="Arial" pitchFamily="34" charset="0"/>
                <a:cs typeface="Arial" pitchFamily="34" charset="0"/>
              </a:rPr>
              <a:t>FORTAMUN-DF</a:t>
            </a:r>
            <a:endParaRPr lang="es-MX" sz="3600" b="1" dirty="0">
              <a:latin typeface="Arial" pitchFamily="34" charset="0"/>
              <a:cs typeface="Arial" pitchFamily="34" charset="0"/>
            </a:endParaRPr>
          </a:p>
        </p:txBody>
      </p:sp>
      <p:sp>
        <p:nvSpPr>
          <p:cNvPr id="7" name="6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043158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1"/>
          </p:nvPr>
        </p:nvSpPr>
        <p:spPr>
          <a:xfrm>
            <a:off x="6715140" y="6492875"/>
            <a:ext cx="2133600" cy="365125"/>
          </a:xfrm>
        </p:spPr>
        <p:txBody>
          <a:bodyPr/>
          <a:lstStyle/>
          <a:p>
            <a:fld id="{B5E26726-A65E-4237-98AD-6D400ECB0189}" type="slidenum">
              <a:rPr lang="es-MX" smtClean="0"/>
              <a:pPr/>
              <a:t>13</a:t>
            </a:fld>
            <a:endParaRPr lang="es-MX" dirty="0"/>
          </a:p>
        </p:txBody>
      </p:sp>
      <p:sp>
        <p:nvSpPr>
          <p:cNvPr id="6" name="5 CuadroTexto"/>
          <p:cNvSpPr txBox="1"/>
          <p:nvPr/>
        </p:nvSpPr>
        <p:spPr>
          <a:xfrm>
            <a:off x="571472" y="1966395"/>
            <a:ext cx="8143932" cy="1754326"/>
          </a:xfrm>
          <a:prstGeom prst="rect">
            <a:avLst/>
          </a:prstGeom>
          <a:noFill/>
        </p:spPr>
        <p:txBody>
          <a:bodyPr wrap="square" rtlCol="0">
            <a:spAutoFit/>
          </a:bodyPr>
          <a:lstStyle/>
          <a:p>
            <a:pPr algn="ctr"/>
            <a:endParaRPr lang="es-MX" sz="3600" b="1" dirty="0" smtClean="0">
              <a:latin typeface="Arial" pitchFamily="34" charset="0"/>
              <a:cs typeface="Arial" pitchFamily="34" charset="0"/>
            </a:endParaRPr>
          </a:p>
          <a:p>
            <a:pPr algn="ctr"/>
            <a:endParaRPr lang="es-MX" sz="3600" b="1" dirty="0" smtClean="0">
              <a:latin typeface="Arial" pitchFamily="34" charset="0"/>
              <a:cs typeface="Arial" pitchFamily="34" charset="0"/>
            </a:endParaRPr>
          </a:p>
          <a:p>
            <a:pPr algn="ctr"/>
            <a:r>
              <a:rPr lang="es-MX" sz="3600" b="1" dirty="0" smtClean="0">
                <a:latin typeface="Arial" pitchFamily="34" charset="0"/>
                <a:cs typeface="Arial" pitchFamily="34" charset="0"/>
              </a:rPr>
              <a:t>FORTAMUN-DF</a:t>
            </a:r>
            <a:endParaRPr lang="es-MX" sz="3600" b="1" dirty="0">
              <a:latin typeface="Arial" pitchFamily="34" charset="0"/>
              <a:cs typeface="Arial" pitchFamily="34" charset="0"/>
            </a:endParaRPr>
          </a:p>
        </p:txBody>
      </p:sp>
      <p:sp>
        <p:nvSpPr>
          <p:cNvPr id="7" name="6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
        <p:nvSpPr>
          <p:cNvPr id="8" name="5 Rectángulo"/>
          <p:cNvSpPr/>
          <p:nvPr/>
        </p:nvSpPr>
        <p:spPr>
          <a:xfrm>
            <a:off x="1043608" y="1628800"/>
            <a:ext cx="7572428" cy="428628"/>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2000" b="1" dirty="0" smtClean="0">
                <a:solidFill>
                  <a:srgbClr val="000000"/>
                </a:solidFill>
              </a:rPr>
              <a:t>1. </a:t>
            </a:r>
            <a:r>
              <a:rPr lang="es-MX" sz="2000" b="1" dirty="0">
                <a:solidFill>
                  <a:srgbClr val="000000"/>
                </a:solidFill>
              </a:rPr>
              <a:t>CONSTITUCIÓN </a:t>
            </a:r>
            <a:r>
              <a:rPr lang="es-MX" sz="2000" b="1" dirty="0" smtClean="0">
                <a:solidFill>
                  <a:srgbClr val="000000"/>
                </a:solidFill>
              </a:rPr>
              <a:t>POLÍTICA DE LOS E.U.M.</a:t>
            </a:r>
            <a:endParaRPr lang="es-MX" sz="2000" b="1" dirty="0">
              <a:solidFill>
                <a:srgbClr val="000000"/>
              </a:solidFill>
            </a:endParaRPr>
          </a:p>
        </p:txBody>
      </p:sp>
      <p:sp>
        <p:nvSpPr>
          <p:cNvPr id="9" name="7 Rectángulo"/>
          <p:cNvSpPr/>
          <p:nvPr/>
        </p:nvSpPr>
        <p:spPr>
          <a:xfrm>
            <a:off x="1043608" y="2179970"/>
            <a:ext cx="7572428" cy="428628"/>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2000" b="1" dirty="0" smtClean="0">
                <a:solidFill>
                  <a:srgbClr val="000000"/>
                </a:solidFill>
              </a:rPr>
              <a:t>2. </a:t>
            </a:r>
            <a:r>
              <a:rPr lang="es-MX" sz="2000" b="1" dirty="0">
                <a:solidFill>
                  <a:srgbClr val="000000"/>
                </a:solidFill>
              </a:rPr>
              <a:t>LEY FEDERAL DE </a:t>
            </a:r>
            <a:r>
              <a:rPr lang="es-MX" sz="2000" b="1" dirty="0" smtClean="0">
                <a:solidFill>
                  <a:srgbClr val="000000"/>
                </a:solidFill>
              </a:rPr>
              <a:t>PRESUP. </a:t>
            </a:r>
            <a:r>
              <a:rPr lang="es-MX" sz="2000" b="1" dirty="0">
                <a:solidFill>
                  <a:srgbClr val="000000"/>
                </a:solidFill>
              </a:rPr>
              <a:t>Y </a:t>
            </a:r>
            <a:r>
              <a:rPr lang="es-MX" sz="2000" b="1" dirty="0" smtClean="0">
                <a:solidFill>
                  <a:srgbClr val="000000"/>
                </a:solidFill>
              </a:rPr>
              <a:t>RESP. </a:t>
            </a:r>
            <a:r>
              <a:rPr lang="es-MX" sz="2000" b="1" dirty="0">
                <a:solidFill>
                  <a:srgbClr val="000000"/>
                </a:solidFill>
              </a:rPr>
              <a:t>HACENDARIA</a:t>
            </a:r>
          </a:p>
        </p:txBody>
      </p:sp>
      <p:sp>
        <p:nvSpPr>
          <p:cNvPr id="10" name="8 Rectángulo"/>
          <p:cNvSpPr/>
          <p:nvPr/>
        </p:nvSpPr>
        <p:spPr>
          <a:xfrm>
            <a:off x="1043608" y="2654328"/>
            <a:ext cx="7572428" cy="446391"/>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2000" b="1" dirty="0">
                <a:solidFill>
                  <a:srgbClr val="000000"/>
                </a:solidFill>
              </a:rPr>
              <a:t>3. </a:t>
            </a:r>
            <a:r>
              <a:rPr lang="es-MX" sz="2000" b="1" dirty="0">
                <a:solidFill>
                  <a:srgbClr val="000000"/>
                </a:solidFill>
              </a:rPr>
              <a:t>LEY GENERAL DE CONTABILIDAD GUBERNAMENTAL</a:t>
            </a:r>
          </a:p>
        </p:txBody>
      </p:sp>
      <p:sp>
        <p:nvSpPr>
          <p:cNvPr id="11" name="9 Rectángulo"/>
          <p:cNvSpPr/>
          <p:nvPr/>
        </p:nvSpPr>
        <p:spPr>
          <a:xfrm>
            <a:off x="1034378" y="3189002"/>
            <a:ext cx="7572428" cy="553184"/>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000" b="1" dirty="0">
                <a:solidFill>
                  <a:srgbClr val="000000"/>
                </a:solidFill>
              </a:rPr>
              <a:t>4. LEY DE OBRAS </a:t>
            </a:r>
            <a:r>
              <a:rPr lang="es-MX" sz="2000" b="1" dirty="0" smtClean="0">
                <a:solidFill>
                  <a:srgbClr val="000000"/>
                </a:solidFill>
              </a:rPr>
              <a:t>PÚBLICAS ESTATAL</a:t>
            </a:r>
            <a:endParaRPr lang="es-MX" sz="2000" b="1" dirty="0">
              <a:solidFill>
                <a:srgbClr val="000000"/>
              </a:solidFill>
            </a:endParaRPr>
          </a:p>
        </p:txBody>
      </p:sp>
      <p:sp>
        <p:nvSpPr>
          <p:cNvPr id="12" name="10 Rectángulo"/>
          <p:cNvSpPr/>
          <p:nvPr/>
        </p:nvSpPr>
        <p:spPr>
          <a:xfrm>
            <a:off x="1043608" y="3817614"/>
            <a:ext cx="7572428" cy="674818"/>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2000" b="1" dirty="0">
                <a:solidFill>
                  <a:srgbClr val="000000"/>
                </a:solidFill>
              </a:rPr>
              <a:t>5. </a:t>
            </a:r>
            <a:r>
              <a:rPr lang="es-MX" sz="2000" b="1" dirty="0">
                <a:solidFill>
                  <a:srgbClr val="000000"/>
                </a:solidFill>
              </a:rPr>
              <a:t>LEY DE ADQUISICIONES, ARRENDAMIENTOS Y SERVICIOS </a:t>
            </a:r>
            <a:r>
              <a:rPr lang="es-MX" sz="2000" b="1" dirty="0" smtClean="0">
                <a:solidFill>
                  <a:srgbClr val="000000"/>
                </a:solidFill>
              </a:rPr>
              <a:t>ESTATAL</a:t>
            </a:r>
            <a:endParaRPr lang="es-MX" sz="2000" b="1" dirty="0">
              <a:solidFill>
                <a:srgbClr val="000000"/>
              </a:solidFill>
            </a:endParaRPr>
          </a:p>
        </p:txBody>
      </p:sp>
      <p:sp>
        <p:nvSpPr>
          <p:cNvPr id="13" name="13 Rectángulo"/>
          <p:cNvSpPr/>
          <p:nvPr/>
        </p:nvSpPr>
        <p:spPr>
          <a:xfrm>
            <a:off x="1043608" y="4578088"/>
            <a:ext cx="7572428" cy="428628"/>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2000" b="1" dirty="0">
                <a:solidFill>
                  <a:srgbClr val="000000"/>
                </a:solidFill>
              </a:rPr>
              <a:t>6. </a:t>
            </a:r>
            <a:r>
              <a:rPr lang="es-MX" sz="2000" b="1" dirty="0">
                <a:solidFill>
                  <a:srgbClr val="000000"/>
                </a:solidFill>
              </a:rPr>
              <a:t>LEY DE COORDINACIÓN </a:t>
            </a:r>
            <a:r>
              <a:rPr lang="es-MX" sz="2000" b="1" dirty="0" smtClean="0">
                <a:solidFill>
                  <a:srgbClr val="000000"/>
                </a:solidFill>
              </a:rPr>
              <a:t>FISCAL        </a:t>
            </a:r>
            <a:endParaRPr lang="es-MX" sz="2000" b="1" dirty="0">
              <a:ln w="22225">
                <a:solidFill>
                  <a:schemeClr val="accent2"/>
                </a:solidFill>
                <a:prstDash val="solid"/>
              </a:ln>
              <a:solidFill>
                <a:schemeClr val="accent2">
                  <a:lumMod val="40000"/>
                  <a:lumOff val="60000"/>
                </a:schemeClr>
              </a:solidFill>
            </a:endParaRPr>
          </a:p>
        </p:txBody>
      </p:sp>
      <p:sp>
        <p:nvSpPr>
          <p:cNvPr id="14" name="14 Rectángulo"/>
          <p:cNvSpPr/>
          <p:nvPr/>
        </p:nvSpPr>
        <p:spPr>
          <a:xfrm>
            <a:off x="1046725" y="5078028"/>
            <a:ext cx="7572428" cy="41392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2000" b="1" dirty="0">
                <a:solidFill>
                  <a:srgbClr val="000000"/>
                </a:solidFill>
              </a:rPr>
              <a:t>7</a:t>
            </a:r>
            <a:r>
              <a:rPr lang="es-ES" sz="2000" b="1" dirty="0" smtClean="0">
                <a:solidFill>
                  <a:srgbClr val="000000"/>
                </a:solidFill>
              </a:rPr>
              <a:t>. </a:t>
            </a:r>
            <a:r>
              <a:rPr lang="es-MX" sz="2000" b="1" dirty="0" smtClean="0">
                <a:solidFill>
                  <a:srgbClr val="000000"/>
                </a:solidFill>
              </a:rPr>
              <a:t>PRESUPUESTO DE EGRESOS DE LA FEDERACIÓN</a:t>
            </a:r>
            <a:endParaRPr lang="es-MX" sz="2000" b="1" dirty="0">
              <a:solidFill>
                <a:srgbClr val="000000"/>
              </a:solidFill>
            </a:endParaRPr>
          </a:p>
        </p:txBody>
      </p:sp>
      <p:sp>
        <p:nvSpPr>
          <p:cNvPr id="15" name="15 Rectángulo"/>
          <p:cNvSpPr/>
          <p:nvPr/>
        </p:nvSpPr>
        <p:spPr>
          <a:xfrm>
            <a:off x="1057256" y="5579012"/>
            <a:ext cx="7572428" cy="428628"/>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2000" b="1" dirty="0">
                <a:solidFill>
                  <a:srgbClr val="000000"/>
                </a:solidFill>
              </a:rPr>
              <a:t>8</a:t>
            </a:r>
            <a:r>
              <a:rPr lang="es-ES" sz="2000" b="1" dirty="0" smtClean="0">
                <a:solidFill>
                  <a:srgbClr val="000000"/>
                </a:solidFill>
              </a:rPr>
              <a:t>. </a:t>
            </a:r>
            <a:r>
              <a:rPr lang="es-MX" sz="2000" b="1" dirty="0" smtClean="0">
                <a:solidFill>
                  <a:srgbClr val="000000"/>
                </a:solidFill>
              </a:rPr>
              <a:t>LEY DE DISCIPLINA FINANCIERA PARA EDOS, Y MPIOS.</a:t>
            </a:r>
            <a:endParaRPr lang="es-MX" sz="2000" b="1" dirty="0">
              <a:solidFill>
                <a:srgbClr val="000000"/>
              </a:solidFill>
            </a:endParaRPr>
          </a:p>
        </p:txBody>
      </p:sp>
      <p:sp>
        <p:nvSpPr>
          <p:cNvPr id="17" name="4 Rectángulo"/>
          <p:cNvSpPr/>
          <p:nvPr/>
        </p:nvSpPr>
        <p:spPr>
          <a:xfrm>
            <a:off x="818276" y="839095"/>
            <a:ext cx="7858180" cy="607211"/>
          </a:xfrm>
          <a:prstGeom prst="rect">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PRINCIPALES ORDENAMIENTOS</a:t>
            </a:r>
            <a:endParaRPr lang="es-MX" dirty="0"/>
          </a:p>
        </p:txBody>
      </p:sp>
    </p:spTree>
    <p:extLst>
      <p:ext uri="{BB962C8B-B14F-4D97-AF65-F5344CB8AC3E}">
        <p14:creationId xmlns:p14="http://schemas.microsoft.com/office/powerpoint/2010/main" val="32342533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CuadroTexto"/>
          <p:cNvSpPr txBox="1"/>
          <p:nvPr/>
        </p:nvSpPr>
        <p:spPr>
          <a:xfrm>
            <a:off x="179512" y="692697"/>
            <a:ext cx="8740666" cy="5016758"/>
          </a:xfrm>
          <a:prstGeom prst="rect">
            <a:avLst/>
          </a:prstGeom>
          <a:noFill/>
        </p:spPr>
        <p:txBody>
          <a:bodyPr wrap="square" rtlCol="0">
            <a:spAutoFit/>
          </a:bodyPr>
          <a:lstStyle/>
          <a:p>
            <a:pPr algn="ctr"/>
            <a:r>
              <a:rPr lang="es-ES" sz="2800" b="1" dirty="0" smtClean="0"/>
              <a:t>LEY DE COORDINACIÓN FISCAL</a:t>
            </a:r>
          </a:p>
          <a:p>
            <a:pPr algn="ctr"/>
            <a:endParaRPr lang="es-ES" sz="2800" b="1" dirty="0" smtClean="0"/>
          </a:p>
          <a:p>
            <a:pPr algn="just"/>
            <a:r>
              <a:rPr lang="es-ES" sz="2400" b="1" dirty="0" smtClean="0"/>
              <a:t>Artículo </a:t>
            </a:r>
            <a:r>
              <a:rPr lang="es-ES" sz="2400" b="1" dirty="0"/>
              <a:t>37.-</a:t>
            </a:r>
            <a:r>
              <a:rPr lang="es-ES" sz="2400" dirty="0"/>
              <a:t> Las aportaciones federales que, con cargo al </a:t>
            </a:r>
            <a:r>
              <a:rPr lang="es-ES" sz="2400" dirty="0" smtClean="0"/>
              <a:t>FORTAMUN-DF, </a:t>
            </a:r>
            <a:r>
              <a:rPr lang="es-ES" sz="2400" dirty="0"/>
              <a:t>reciban los municipios a través de las entidades y las demarcaciones territoriales por conducto del Distrito Federal, se destinarán </a:t>
            </a:r>
            <a:r>
              <a:rPr lang="es-ES" sz="2400" b="1" dirty="0">
                <a:solidFill>
                  <a:srgbClr val="FF0000"/>
                </a:solidFill>
              </a:rPr>
              <a:t>a la satisfacción de sus requerimientos, dando prioridad al cumplimiento de sus obligaciones financieras, al pago de derechos y aprovechamientos por concepto de agua, descargas de aguas residuales, a la modernización de los sistemas de recaudación locales, mantenimiento de infraestructura, y a la atención de las necesidades directamente vinculadas con la seguridad pública de sus habitantes. </a:t>
            </a:r>
            <a:endParaRPr lang="es-MX" sz="2400" b="1" dirty="0">
              <a:solidFill>
                <a:srgbClr val="FF0000"/>
              </a:solidFill>
            </a:endParaRPr>
          </a:p>
        </p:txBody>
      </p:sp>
      <p:sp>
        <p:nvSpPr>
          <p:cNvPr id="6" name="5 Rectángulo"/>
          <p:cNvSpPr/>
          <p:nvPr/>
        </p:nvSpPr>
        <p:spPr>
          <a:xfrm>
            <a:off x="357158" y="0"/>
            <a:ext cx="8072494" cy="461665"/>
          </a:xfrm>
          <a:prstGeom prst="rect">
            <a:avLst/>
          </a:prstGeom>
        </p:spPr>
        <p:txBody>
          <a:bodyPr wrap="square">
            <a:spAutoFit/>
          </a:bodyPr>
          <a:lstStyle/>
          <a:p>
            <a:pPr algn="ctr"/>
            <a:r>
              <a:rPr lang="es-MX" sz="2400" b="1" dirty="0" smtClean="0">
                <a:latin typeface="Arial" pitchFamily="34" charset="0"/>
                <a:cs typeface="Arial" pitchFamily="34" charset="0"/>
              </a:rPr>
              <a:t>FORTAMUN-DF: MARCO JURÍDICO</a:t>
            </a:r>
            <a:endParaRPr lang="es-MX" sz="2400" b="1" dirty="0">
              <a:latin typeface="Arial" pitchFamily="34" charset="0"/>
              <a:cs typeface="Arial" pitchFamily="34" charset="0"/>
            </a:endParaRPr>
          </a:p>
        </p:txBody>
      </p:sp>
      <p:sp>
        <p:nvSpPr>
          <p:cNvPr id="7" name="6 Marcador de número de diapositiva"/>
          <p:cNvSpPr>
            <a:spLocks noGrp="1"/>
          </p:cNvSpPr>
          <p:nvPr>
            <p:ph type="sldNum" sz="quarter" idx="11"/>
          </p:nvPr>
        </p:nvSpPr>
        <p:spPr>
          <a:xfrm>
            <a:off x="6786578" y="6492875"/>
            <a:ext cx="2133600" cy="365125"/>
          </a:xfrm>
        </p:spPr>
        <p:txBody>
          <a:bodyPr/>
          <a:lstStyle/>
          <a:p>
            <a:fld id="{B5E26726-A65E-4237-98AD-6D400ECB0189}" type="slidenum">
              <a:rPr lang="es-MX" smtClean="0"/>
              <a:pPr/>
              <a:t>14</a:t>
            </a:fld>
            <a:endParaRPr lang="es-MX" dirty="0"/>
          </a:p>
        </p:txBody>
      </p:sp>
      <p:sp>
        <p:nvSpPr>
          <p:cNvPr id="10" name="9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40454106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CuadroTexto"/>
          <p:cNvSpPr txBox="1"/>
          <p:nvPr/>
        </p:nvSpPr>
        <p:spPr>
          <a:xfrm>
            <a:off x="179512" y="1584409"/>
            <a:ext cx="8640960" cy="3416320"/>
          </a:xfrm>
          <a:prstGeom prst="rect">
            <a:avLst/>
          </a:prstGeom>
          <a:noFill/>
        </p:spPr>
        <p:txBody>
          <a:bodyPr wrap="square" rtlCol="0">
            <a:spAutoFit/>
          </a:bodyPr>
          <a:lstStyle/>
          <a:p>
            <a:pPr algn="just"/>
            <a:r>
              <a:rPr lang="es-ES" sz="2800" dirty="0"/>
              <a:t>Respecto de las aportaciones que reciban con cargo al Fondo a que se refiere este artículo, los municipios y las demarcaciones territoriales del Distrito Federal tendrán las mismas obligaciones a que se refiere el artículo 33, apartado B, fracción II, incisos a) y c), de esta Ley.</a:t>
            </a:r>
            <a:endParaRPr lang="es-MX" sz="2800" dirty="0"/>
          </a:p>
          <a:p>
            <a:r>
              <a:rPr lang="es-ES" sz="2400" dirty="0"/>
              <a:t> </a:t>
            </a:r>
            <a:endParaRPr lang="es-MX" sz="2400" dirty="0"/>
          </a:p>
          <a:p>
            <a:r>
              <a:rPr lang="es-ES" sz="2400" dirty="0" smtClean="0"/>
              <a:t> </a:t>
            </a:r>
            <a:endParaRPr lang="es-MX" sz="2400" dirty="0"/>
          </a:p>
        </p:txBody>
      </p:sp>
      <p:sp>
        <p:nvSpPr>
          <p:cNvPr id="6" name="5 Rectángulo"/>
          <p:cNvSpPr/>
          <p:nvPr/>
        </p:nvSpPr>
        <p:spPr>
          <a:xfrm>
            <a:off x="357158" y="0"/>
            <a:ext cx="8072494" cy="461665"/>
          </a:xfrm>
          <a:prstGeom prst="rect">
            <a:avLst/>
          </a:prstGeom>
        </p:spPr>
        <p:txBody>
          <a:bodyPr wrap="square">
            <a:spAutoFit/>
          </a:bodyPr>
          <a:lstStyle/>
          <a:p>
            <a:pPr algn="ctr"/>
            <a:r>
              <a:rPr lang="es-MX" sz="2400" b="1" dirty="0" smtClean="0">
                <a:latin typeface="Arial" pitchFamily="34" charset="0"/>
                <a:cs typeface="Arial" pitchFamily="34" charset="0"/>
              </a:rPr>
              <a:t>FORTAMUN-DF: MARCO JURÍDICO</a:t>
            </a:r>
            <a:endParaRPr lang="es-MX" sz="2400" b="1" dirty="0">
              <a:latin typeface="Arial" pitchFamily="34" charset="0"/>
              <a:cs typeface="Arial" pitchFamily="34" charset="0"/>
            </a:endParaRPr>
          </a:p>
        </p:txBody>
      </p:sp>
      <p:sp>
        <p:nvSpPr>
          <p:cNvPr id="7" name="6 Marcador de número de diapositiva"/>
          <p:cNvSpPr>
            <a:spLocks noGrp="1"/>
          </p:cNvSpPr>
          <p:nvPr>
            <p:ph type="sldNum" sz="quarter" idx="11"/>
          </p:nvPr>
        </p:nvSpPr>
        <p:spPr>
          <a:xfrm>
            <a:off x="6786578" y="6492875"/>
            <a:ext cx="2133600" cy="365125"/>
          </a:xfrm>
        </p:spPr>
        <p:txBody>
          <a:bodyPr/>
          <a:lstStyle/>
          <a:p>
            <a:fld id="{B5E26726-A65E-4237-98AD-6D400ECB0189}" type="slidenum">
              <a:rPr lang="es-MX" smtClean="0"/>
              <a:pPr/>
              <a:t>15</a:t>
            </a:fld>
            <a:endParaRPr lang="es-MX" dirty="0"/>
          </a:p>
        </p:txBody>
      </p:sp>
      <p:sp>
        <p:nvSpPr>
          <p:cNvPr id="10" name="9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3114121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CuadroTexto"/>
          <p:cNvSpPr txBox="1"/>
          <p:nvPr/>
        </p:nvSpPr>
        <p:spPr>
          <a:xfrm>
            <a:off x="179512" y="1584409"/>
            <a:ext cx="8640960" cy="5262979"/>
          </a:xfrm>
          <a:prstGeom prst="rect">
            <a:avLst/>
          </a:prstGeom>
          <a:noFill/>
        </p:spPr>
        <p:txBody>
          <a:bodyPr wrap="square" rtlCol="0">
            <a:spAutoFit/>
          </a:bodyPr>
          <a:lstStyle/>
          <a:p>
            <a:pPr algn="just"/>
            <a:r>
              <a:rPr lang="es-ES" sz="2400" dirty="0"/>
              <a:t>A</a:t>
            </a:r>
            <a:r>
              <a:rPr lang="es-ES" sz="2400" dirty="0" smtClean="0"/>
              <a:t>rtículo </a:t>
            </a:r>
            <a:r>
              <a:rPr lang="es-ES" sz="2400" dirty="0"/>
              <a:t>33, apartado B, fracción II, incisos a) y c), de esta Ley.</a:t>
            </a:r>
            <a:endParaRPr lang="es-MX" sz="2400" dirty="0"/>
          </a:p>
          <a:p>
            <a:endParaRPr lang="es-ES" sz="2400" dirty="0" smtClean="0"/>
          </a:p>
          <a:p>
            <a:pPr algn="just"/>
            <a:r>
              <a:rPr lang="es-ES" sz="2400" b="1" dirty="0"/>
              <a:t>II.</a:t>
            </a:r>
            <a:r>
              <a:rPr lang="es-ES" sz="2400" dirty="0"/>
              <a:t> 	De las entidades, municipios y demarcaciones territoriales:</a:t>
            </a:r>
            <a:endParaRPr lang="es-MX" sz="2400" dirty="0"/>
          </a:p>
          <a:p>
            <a:r>
              <a:rPr lang="es-ES" sz="2400" b="1" dirty="0"/>
              <a:t> </a:t>
            </a:r>
            <a:endParaRPr lang="es-MX" sz="2400" dirty="0"/>
          </a:p>
          <a:p>
            <a:pPr algn="just"/>
            <a:r>
              <a:rPr lang="es-ES" sz="2400" dirty="0" smtClean="0"/>
              <a:t>a) Hacer </a:t>
            </a:r>
            <a:r>
              <a:rPr lang="es-ES" sz="2400" dirty="0"/>
              <a:t>del conocimiento de sus habitantes, al menos a través de la página oficial de Internet de la entidad federativa conforme a los lineamientos de información pública financiera en línea del Consejo de Armonización Contable, los montos que reciban, las obras y acciones a realizar, el costo de cada una, su ubicación, metas y beneficiarios;</a:t>
            </a:r>
            <a:endParaRPr lang="es-MX" sz="2400" dirty="0"/>
          </a:p>
          <a:p>
            <a:r>
              <a:rPr lang="es-ES" sz="2400" b="1" dirty="0"/>
              <a:t> </a:t>
            </a:r>
            <a:endParaRPr lang="es-MX" sz="2400" dirty="0"/>
          </a:p>
          <a:p>
            <a:r>
              <a:rPr lang="es-ES" sz="2400" dirty="0"/>
              <a:t> </a:t>
            </a:r>
            <a:endParaRPr lang="es-MX" sz="2400" dirty="0"/>
          </a:p>
          <a:p>
            <a:r>
              <a:rPr lang="es-ES" sz="2400" dirty="0" smtClean="0"/>
              <a:t> </a:t>
            </a:r>
            <a:endParaRPr lang="es-MX" sz="2400" dirty="0"/>
          </a:p>
        </p:txBody>
      </p:sp>
      <p:sp>
        <p:nvSpPr>
          <p:cNvPr id="6" name="5 Rectángulo"/>
          <p:cNvSpPr/>
          <p:nvPr/>
        </p:nvSpPr>
        <p:spPr>
          <a:xfrm>
            <a:off x="357158" y="0"/>
            <a:ext cx="8072494" cy="461665"/>
          </a:xfrm>
          <a:prstGeom prst="rect">
            <a:avLst/>
          </a:prstGeom>
        </p:spPr>
        <p:txBody>
          <a:bodyPr wrap="square">
            <a:spAutoFit/>
          </a:bodyPr>
          <a:lstStyle/>
          <a:p>
            <a:pPr algn="ctr"/>
            <a:r>
              <a:rPr lang="es-MX" sz="2400" b="1" dirty="0" smtClean="0">
                <a:latin typeface="Arial" pitchFamily="34" charset="0"/>
                <a:cs typeface="Arial" pitchFamily="34" charset="0"/>
              </a:rPr>
              <a:t>FORTAMUN-DF: MARCO JURÍDICO</a:t>
            </a:r>
            <a:endParaRPr lang="es-MX" sz="2400" b="1" dirty="0">
              <a:latin typeface="Arial" pitchFamily="34" charset="0"/>
              <a:cs typeface="Arial" pitchFamily="34" charset="0"/>
            </a:endParaRPr>
          </a:p>
        </p:txBody>
      </p:sp>
      <p:sp>
        <p:nvSpPr>
          <p:cNvPr id="7" name="6 Marcador de número de diapositiva"/>
          <p:cNvSpPr>
            <a:spLocks noGrp="1"/>
          </p:cNvSpPr>
          <p:nvPr>
            <p:ph type="sldNum" sz="quarter" idx="11"/>
          </p:nvPr>
        </p:nvSpPr>
        <p:spPr>
          <a:xfrm>
            <a:off x="6786578" y="6492875"/>
            <a:ext cx="2133600" cy="365125"/>
          </a:xfrm>
        </p:spPr>
        <p:txBody>
          <a:bodyPr/>
          <a:lstStyle/>
          <a:p>
            <a:fld id="{B5E26726-A65E-4237-98AD-6D400ECB0189}" type="slidenum">
              <a:rPr lang="es-MX" smtClean="0"/>
              <a:pPr/>
              <a:t>16</a:t>
            </a:fld>
            <a:endParaRPr lang="es-MX" dirty="0"/>
          </a:p>
        </p:txBody>
      </p:sp>
      <p:sp>
        <p:nvSpPr>
          <p:cNvPr id="10" name="9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3372742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CuadroTexto"/>
          <p:cNvSpPr txBox="1"/>
          <p:nvPr/>
        </p:nvSpPr>
        <p:spPr>
          <a:xfrm>
            <a:off x="179512" y="1584409"/>
            <a:ext cx="8640960" cy="6001643"/>
          </a:xfrm>
          <a:prstGeom prst="rect">
            <a:avLst/>
          </a:prstGeom>
          <a:noFill/>
        </p:spPr>
        <p:txBody>
          <a:bodyPr wrap="square" rtlCol="0">
            <a:spAutoFit/>
          </a:bodyPr>
          <a:lstStyle/>
          <a:p>
            <a:pPr algn="just"/>
            <a:r>
              <a:rPr lang="es-ES" sz="2400" dirty="0"/>
              <a:t>A</a:t>
            </a:r>
            <a:r>
              <a:rPr lang="es-ES" sz="2400" dirty="0" smtClean="0"/>
              <a:t>rtículo </a:t>
            </a:r>
            <a:r>
              <a:rPr lang="es-ES" sz="2400" dirty="0"/>
              <a:t>33, apartado B, fracción II, incisos a) y c), de esta Ley.</a:t>
            </a:r>
            <a:endParaRPr lang="es-MX" sz="2400" dirty="0"/>
          </a:p>
          <a:p>
            <a:endParaRPr lang="es-ES" sz="2400" dirty="0" smtClean="0"/>
          </a:p>
          <a:p>
            <a:pPr algn="just"/>
            <a:r>
              <a:rPr lang="es-ES" sz="2400" b="1" dirty="0"/>
              <a:t>II.</a:t>
            </a:r>
            <a:r>
              <a:rPr lang="es-ES" sz="2400" dirty="0"/>
              <a:t> 	De las entidades, municipios y demarcaciones territoriales:</a:t>
            </a:r>
            <a:endParaRPr lang="es-MX" sz="2400" dirty="0"/>
          </a:p>
          <a:p>
            <a:r>
              <a:rPr lang="es-ES" sz="2400" b="1" dirty="0"/>
              <a:t> </a:t>
            </a:r>
            <a:endParaRPr lang="es-MX" sz="2400" dirty="0"/>
          </a:p>
          <a:p>
            <a:pPr algn="just"/>
            <a:r>
              <a:rPr lang="es-ES" sz="2400" dirty="0"/>
              <a:t>c</a:t>
            </a:r>
            <a:r>
              <a:rPr lang="es-ES" sz="2400" dirty="0" smtClean="0"/>
              <a:t>) </a:t>
            </a:r>
            <a:r>
              <a:rPr lang="es-ES" sz="2400" dirty="0"/>
              <a:t>Informar a sus habitantes los avances del ejercicio de los recursos trimestralmente y al término de cada ejercicio, sobre los resultados alcanzados; al menos a través de la página oficial de Internet de la entidad federativa, conforme a los lineamientos de información pública del Consejo Nacional de Armonización Contable, en los términos de la Ley General de Contabilidad Gubernamental;</a:t>
            </a:r>
            <a:endParaRPr lang="es-MX" sz="2400" dirty="0"/>
          </a:p>
          <a:p>
            <a:endParaRPr lang="es-MX" sz="2400" dirty="0"/>
          </a:p>
          <a:p>
            <a:r>
              <a:rPr lang="es-ES" sz="2400" b="1" dirty="0"/>
              <a:t> </a:t>
            </a:r>
            <a:endParaRPr lang="es-MX" sz="2400" dirty="0"/>
          </a:p>
          <a:p>
            <a:r>
              <a:rPr lang="es-ES" sz="2400" dirty="0"/>
              <a:t> </a:t>
            </a:r>
            <a:endParaRPr lang="es-MX" sz="2400" dirty="0"/>
          </a:p>
          <a:p>
            <a:r>
              <a:rPr lang="es-ES" sz="2400" dirty="0" smtClean="0"/>
              <a:t> </a:t>
            </a:r>
            <a:endParaRPr lang="es-MX" sz="2400" dirty="0"/>
          </a:p>
        </p:txBody>
      </p:sp>
      <p:sp>
        <p:nvSpPr>
          <p:cNvPr id="6" name="5 Rectángulo"/>
          <p:cNvSpPr/>
          <p:nvPr/>
        </p:nvSpPr>
        <p:spPr>
          <a:xfrm>
            <a:off x="357158" y="0"/>
            <a:ext cx="8072494" cy="461665"/>
          </a:xfrm>
          <a:prstGeom prst="rect">
            <a:avLst/>
          </a:prstGeom>
        </p:spPr>
        <p:txBody>
          <a:bodyPr wrap="square">
            <a:spAutoFit/>
          </a:bodyPr>
          <a:lstStyle/>
          <a:p>
            <a:pPr algn="ctr"/>
            <a:r>
              <a:rPr lang="es-MX" sz="2400" b="1" dirty="0" smtClean="0">
                <a:latin typeface="Arial" pitchFamily="34" charset="0"/>
                <a:cs typeface="Arial" pitchFamily="34" charset="0"/>
              </a:rPr>
              <a:t>FORTAMUN-DF: MARCO JURÍDICO</a:t>
            </a:r>
            <a:endParaRPr lang="es-MX" sz="2400" b="1" dirty="0">
              <a:latin typeface="Arial" pitchFamily="34" charset="0"/>
              <a:cs typeface="Arial" pitchFamily="34" charset="0"/>
            </a:endParaRPr>
          </a:p>
        </p:txBody>
      </p:sp>
      <p:sp>
        <p:nvSpPr>
          <p:cNvPr id="7" name="6 Marcador de número de diapositiva"/>
          <p:cNvSpPr>
            <a:spLocks noGrp="1"/>
          </p:cNvSpPr>
          <p:nvPr>
            <p:ph type="sldNum" sz="quarter" idx="11"/>
          </p:nvPr>
        </p:nvSpPr>
        <p:spPr>
          <a:xfrm>
            <a:off x="6786578" y="6492875"/>
            <a:ext cx="2133600" cy="365125"/>
          </a:xfrm>
        </p:spPr>
        <p:txBody>
          <a:bodyPr/>
          <a:lstStyle/>
          <a:p>
            <a:fld id="{B5E26726-A65E-4237-98AD-6D400ECB0189}" type="slidenum">
              <a:rPr lang="es-MX" smtClean="0"/>
              <a:pPr/>
              <a:t>17</a:t>
            </a:fld>
            <a:endParaRPr lang="es-MX" dirty="0"/>
          </a:p>
        </p:txBody>
      </p:sp>
      <p:sp>
        <p:nvSpPr>
          <p:cNvPr id="10" name="9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2285651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CuadroTexto"/>
          <p:cNvSpPr txBox="1"/>
          <p:nvPr/>
        </p:nvSpPr>
        <p:spPr>
          <a:xfrm>
            <a:off x="214282" y="332656"/>
            <a:ext cx="8640960" cy="7109639"/>
          </a:xfrm>
          <a:prstGeom prst="rect">
            <a:avLst/>
          </a:prstGeom>
          <a:noFill/>
        </p:spPr>
        <p:txBody>
          <a:bodyPr wrap="square" rtlCol="0">
            <a:spAutoFit/>
          </a:bodyPr>
          <a:lstStyle/>
          <a:p>
            <a:pPr algn="just"/>
            <a:r>
              <a:rPr lang="es-ES" sz="2400" dirty="0"/>
              <a:t>A</a:t>
            </a:r>
            <a:r>
              <a:rPr lang="es-ES" sz="2400" dirty="0" smtClean="0"/>
              <a:t>rtículo 51</a:t>
            </a:r>
            <a:r>
              <a:rPr lang="es-ES" sz="2400" b="1" dirty="0" smtClean="0"/>
              <a:t>.</a:t>
            </a:r>
            <a:r>
              <a:rPr lang="es-ES" sz="2400" dirty="0" smtClean="0"/>
              <a:t> </a:t>
            </a:r>
            <a:r>
              <a:rPr lang="es-ES" sz="2400" dirty="0"/>
              <a:t>Las aportaciones y sus accesorios que con cargo a los Fondos a que se refiere este Capítulo reciban las entidades y, en su caso, los municipios y las demarcaciones territoriales del Distrito Federal, no serán embargables, ni los gobiernos correspondientes podrán, bajo ninguna circunstancia, gravarlas ni afectarlas en garantía o destinarse a mecanismos de fuente de pago, salvo por lo dispuesto en los artículos 50, 51 y 52 de esta Ley. Dichas aportaciones y sus accesorios, en ningún caso podrán destinarse a fines distintos a los expresamente previstos en los artículos 26, 29, 33, 37, 40, 42, 45 y 47 de esta Ley.</a:t>
            </a:r>
            <a:endParaRPr lang="es-MX" sz="2400" dirty="0"/>
          </a:p>
          <a:p>
            <a:pPr algn="just"/>
            <a:r>
              <a:rPr lang="es-ES" sz="2400" dirty="0"/>
              <a:t> </a:t>
            </a:r>
            <a:endParaRPr lang="es-MX" sz="2400" dirty="0"/>
          </a:p>
          <a:p>
            <a:pPr algn="just"/>
            <a:r>
              <a:rPr lang="es-ES" sz="2400" dirty="0"/>
              <a:t>Las aportaciones federales serán administradas y ejercidas por los gobiernos de las entidades federativas y, en su caso, de los municipios y las demarcaciones territoriales del Distrito Federal que las reciban, conforme a sus propias leyes,</a:t>
            </a:r>
            <a:endParaRPr lang="es-MX" sz="2400" dirty="0"/>
          </a:p>
          <a:p>
            <a:r>
              <a:rPr lang="es-ES" sz="2400" b="1" dirty="0"/>
              <a:t> </a:t>
            </a:r>
            <a:endParaRPr lang="es-MX" sz="2400" dirty="0"/>
          </a:p>
          <a:p>
            <a:r>
              <a:rPr lang="es-ES" sz="2400" dirty="0"/>
              <a:t> </a:t>
            </a:r>
            <a:endParaRPr lang="es-MX" sz="2400" dirty="0"/>
          </a:p>
          <a:p>
            <a:r>
              <a:rPr lang="es-ES" sz="2400" dirty="0" smtClean="0"/>
              <a:t> </a:t>
            </a:r>
            <a:endParaRPr lang="es-MX" sz="2400" dirty="0"/>
          </a:p>
        </p:txBody>
      </p:sp>
      <p:sp>
        <p:nvSpPr>
          <p:cNvPr id="6" name="5 Rectángulo"/>
          <p:cNvSpPr/>
          <p:nvPr/>
        </p:nvSpPr>
        <p:spPr>
          <a:xfrm>
            <a:off x="357158" y="0"/>
            <a:ext cx="8072494" cy="461665"/>
          </a:xfrm>
          <a:prstGeom prst="rect">
            <a:avLst/>
          </a:prstGeom>
        </p:spPr>
        <p:txBody>
          <a:bodyPr wrap="square">
            <a:spAutoFit/>
          </a:bodyPr>
          <a:lstStyle/>
          <a:p>
            <a:pPr algn="ctr"/>
            <a:r>
              <a:rPr lang="es-MX" sz="2400" b="1" dirty="0" smtClean="0">
                <a:latin typeface="Arial" pitchFamily="34" charset="0"/>
                <a:cs typeface="Arial" pitchFamily="34" charset="0"/>
              </a:rPr>
              <a:t>FORTAMUN-DF: MARCO JURÍDICO</a:t>
            </a:r>
            <a:endParaRPr lang="es-MX" sz="2400" b="1" dirty="0">
              <a:latin typeface="Arial" pitchFamily="34" charset="0"/>
              <a:cs typeface="Arial" pitchFamily="34" charset="0"/>
            </a:endParaRPr>
          </a:p>
        </p:txBody>
      </p:sp>
      <p:sp>
        <p:nvSpPr>
          <p:cNvPr id="7" name="6 Marcador de número de diapositiva"/>
          <p:cNvSpPr>
            <a:spLocks noGrp="1"/>
          </p:cNvSpPr>
          <p:nvPr>
            <p:ph type="sldNum" sz="quarter" idx="11"/>
          </p:nvPr>
        </p:nvSpPr>
        <p:spPr>
          <a:xfrm>
            <a:off x="6786578" y="6492875"/>
            <a:ext cx="2133600" cy="365125"/>
          </a:xfrm>
        </p:spPr>
        <p:txBody>
          <a:bodyPr/>
          <a:lstStyle/>
          <a:p>
            <a:fld id="{B5E26726-A65E-4237-98AD-6D400ECB0189}" type="slidenum">
              <a:rPr lang="es-MX" smtClean="0"/>
              <a:pPr/>
              <a:t>18</a:t>
            </a:fld>
            <a:endParaRPr lang="es-MX" dirty="0"/>
          </a:p>
        </p:txBody>
      </p:sp>
      <p:sp>
        <p:nvSpPr>
          <p:cNvPr id="10" name="9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6141792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CuadroTexto"/>
          <p:cNvSpPr txBox="1"/>
          <p:nvPr/>
        </p:nvSpPr>
        <p:spPr>
          <a:xfrm>
            <a:off x="179512" y="1584409"/>
            <a:ext cx="8640960" cy="461665"/>
          </a:xfrm>
          <a:prstGeom prst="rect">
            <a:avLst/>
          </a:prstGeom>
          <a:noFill/>
        </p:spPr>
        <p:txBody>
          <a:bodyPr wrap="square" rtlCol="0">
            <a:spAutoFit/>
          </a:bodyPr>
          <a:lstStyle/>
          <a:p>
            <a:pPr algn="just"/>
            <a:endParaRPr lang="es-MX" sz="2400" b="1" dirty="0">
              <a:latin typeface="Arial" pitchFamily="34" charset="0"/>
              <a:cs typeface="Arial" pitchFamily="34" charset="0"/>
            </a:endParaRPr>
          </a:p>
        </p:txBody>
      </p:sp>
      <p:sp>
        <p:nvSpPr>
          <p:cNvPr id="5" name="4 CuadroTexto"/>
          <p:cNvSpPr txBox="1"/>
          <p:nvPr/>
        </p:nvSpPr>
        <p:spPr>
          <a:xfrm>
            <a:off x="142844" y="1000108"/>
            <a:ext cx="8786874" cy="4154984"/>
          </a:xfrm>
          <a:prstGeom prst="rect">
            <a:avLst/>
          </a:prstGeom>
          <a:noFill/>
        </p:spPr>
        <p:txBody>
          <a:bodyPr wrap="square" rtlCol="0">
            <a:spAutoFit/>
          </a:bodyPr>
          <a:lstStyle/>
          <a:p>
            <a:r>
              <a:rPr lang="es-MX" sz="2200" b="1" dirty="0" smtClean="0">
                <a:cs typeface="Arial" pitchFamily="34" charset="0"/>
              </a:rPr>
              <a:t>1.-CONTROL INTERNO.</a:t>
            </a:r>
          </a:p>
          <a:p>
            <a:endParaRPr lang="es-MX" sz="2200" b="1" dirty="0">
              <a:cs typeface="Arial" pitchFamily="34" charset="0"/>
            </a:endParaRPr>
          </a:p>
          <a:p>
            <a:r>
              <a:rPr lang="es-MX" sz="2200" b="1" dirty="0" smtClean="0">
                <a:cs typeface="Arial" pitchFamily="34" charset="0"/>
              </a:rPr>
              <a:t>2.-TRANSFERENCIA DE RECURSOS.</a:t>
            </a:r>
          </a:p>
          <a:p>
            <a:endParaRPr lang="es-MX" sz="2200" b="1" dirty="0">
              <a:cs typeface="Arial" pitchFamily="34" charset="0"/>
            </a:endParaRPr>
          </a:p>
          <a:p>
            <a:r>
              <a:rPr lang="es-MX" sz="2200" b="1" dirty="0" smtClean="0">
                <a:cs typeface="Arial" pitchFamily="34" charset="0"/>
              </a:rPr>
              <a:t>3.-</a:t>
            </a:r>
            <a:r>
              <a:rPr lang="es-MX" sz="2200" b="1" dirty="0" smtClean="0"/>
              <a:t>REGISTROS CONTABLES Y DOCUMENTACIÓN SOPORTE. </a:t>
            </a:r>
          </a:p>
          <a:p>
            <a:r>
              <a:rPr lang="es-MX" sz="2200" b="1" dirty="0" smtClean="0">
                <a:cs typeface="Arial" pitchFamily="34" charset="0"/>
              </a:rPr>
              <a:t> </a:t>
            </a:r>
            <a:endParaRPr lang="es-MX" sz="2200" b="1" dirty="0">
              <a:cs typeface="Arial" pitchFamily="34" charset="0"/>
            </a:endParaRPr>
          </a:p>
          <a:p>
            <a:r>
              <a:rPr lang="es-MX" sz="2200" b="1" dirty="0">
                <a:cs typeface="Arial" pitchFamily="34" charset="0"/>
              </a:rPr>
              <a:t>4</a:t>
            </a:r>
            <a:r>
              <a:rPr lang="es-MX" sz="2200" b="1" dirty="0" smtClean="0">
                <a:cs typeface="Arial" pitchFamily="34" charset="0"/>
              </a:rPr>
              <a:t>.-DESTINO DE LOS RECURSOS.</a:t>
            </a:r>
          </a:p>
          <a:p>
            <a:endParaRPr lang="es-MX" sz="2200" b="1" dirty="0">
              <a:cs typeface="Arial" pitchFamily="34" charset="0"/>
            </a:endParaRPr>
          </a:p>
          <a:p>
            <a:r>
              <a:rPr lang="es-MX" sz="2200" b="1" dirty="0">
                <a:cs typeface="Arial" pitchFamily="34" charset="0"/>
              </a:rPr>
              <a:t>5</a:t>
            </a:r>
            <a:r>
              <a:rPr lang="es-MX" sz="2200" b="1" dirty="0" smtClean="0">
                <a:cs typeface="Arial" pitchFamily="34" charset="0"/>
              </a:rPr>
              <a:t>.-</a:t>
            </a:r>
            <a:r>
              <a:rPr lang="es-MX" sz="2200" b="1" dirty="0" smtClean="0"/>
              <a:t>TRANSPARENCIA DEL EJERCICIO Y DESTINO DE LOS RECURSOS</a:t>
            </a:r>
            <a:r>
              <a:rPr lang="es-MX" sz="2200" b="1" dirty="0" smtClean="0">
                <a:cs typeface="Arial" pitchFamily="34" charset="0"/>
              </a:rPr>
              <a:t>.</a:t>
            </a:r>
          </a:p>
          <a:p>
            <a:endParaRPr lang="es-MX" sz="2200" b="1" dirty="0" smtClean="0">
              <a:cs typeface="Arial" pitchFamily="34" charset="0"/>
            </a:endParaRPr>
          </a:p>
          <a:p>
            <a:r>
              <a:rPr lang="es-MX" sz="2200" b="1" dirty="0"/>
              <a:t>6</a:t>
            </a:r>
            <a:r>
              <a:rPr lang="es-MX" sz="2200" b="1" dirty="0" smtClean="0"/>
              <a:t>. OBLIGACIONES FINANCIERAS</a:t>
            </a:r>
            <a:endParaRPr lang="es-MX" sz="2200" dirty="0"/>
          </a:p>
        </p:txBody>
      </p:sp>
      <p:sp>
        <p:nvSpPr>
          <p:cNvPr id="6" name="5 Rectángulo"/>
          <p:cNvSpPr/>
          <p:nvPr/>
        </p:nvSpPr>
        <p:spPr>
          <a:xfrm>
            <a:off x="357158" y="0"/>
            <a:ext cx="8072494" cy="461665"/>
          </a:xfrm>
          <a:prstGeom prst="rect">
            <a:avLst/>
          </a:prstGeom>
        </p:spPr>
        <p:txBody>
          <a:bodyPr wrap="square">
            <a:spAutoFit/>
          </a:bodyPr>
          <a:lstStyle/>
          <a:p>
            <a:pPr algn="ctr"/>
            <a:r>
              <a:rPr lang="es-MX" sz="2400" b="1" dirty="0" smtClean="0">
                <a:latin typeface="Arial" pitchFamily="34" charset="0"/>
                <a:cs typeface="Arial" pitchFamily="34" charset="0"/>
              </a:rPr>
              <a:t>FORTAMUN-DF: PROCEDIMIENTOS DE AUDITORÍA</a:t>
            </a:r>
            <a:endParaRPr lang="es-MX" sz="2400" b="1" dirty="0">
              <a:latin typeface="Arial" pitchFamily="34" charset="0"/>
              <a:cs typeface="Arial" pitchFamily="34" charset="0"/>
            </a:endParaRPr>
          </a:p>
        </p:txBody>
      </p:sp>
      <p:sp>
        <p:nvSpPr>
          <p:cNvPr id="7" name="6 Marcador de número de diapositiva"/>
          <p:cNvSpPr>
            <a:spLocks noGrp="1"/>
          </p:cNvSpPr>
          <p:nvPr>
            <p:ph type="sldNum" sz="quarter" idx="11"/>
          </p:nvPr>
        </p:nvSpPr>
        <p:spPr>
          <a:xfrm>
            <a:off x="6786578" y="6492875"/>
            <a:ext cx="2133600" cy="365125"/>
          </a:xfrm>
        </p:spPr>
        <p:txBody>
          <a:bodyPr/>
          <a:lstStyle/>
          <a:p>
            <a:fld id="{B5E26726-A65E-4237-98AD-6D400ECB0189}" type="slidenum">
              <a:rPr lang="es-MX" smtClean="0"/>
              <a:pPr/>
              <a:t>19</a:t>
            </a:fld>
            <a:endParaRPr lang="es-MX" dirty="0"/>
          </a:p>
        </p:txBody>
      </p:sp>
      <p:sp>
        <p:nvSpPr>
          <p:cNvPr id="10" name="9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275477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1"/>
          </p:nvPr>
        </p:nvSpPr>
        <p:spPr>
          <a:xfrm>
            <a:off x="6715140" y="6492875"/>
            <a:ext cx="2133600" cy="365125"/>
          </a:xfrm>
        </p:spPr>
        <p:txBody>
          <a:bodyPr/>
          <a:lstStyle/>
          <a:p>
            <a:fld id="{B5E26726-A65E-4237-98AD-6D400ECB0189}" type="slidenum">
              <a:rPr lang="es-MX" smtClean="0"/>
              <a:pPr/>
              <a:t>2</a:t>
            </a:fld>
            <a:endParaRPr lang="es-MX" dirty="0"/>
          </a:p>
        </p:txBody>
      </p:sp>
      <p:sp>
        <p:nvSpPr>
          <p:cNvPr id="6" name="5 CuadroTexto"/>
          <p:cNvSpPr txBox="1"/>
          <p:nvPr/>
        </p:nvSpPr>
        <p:spPr>
          <a:xfrm>
            <a:off x="571472" y="1966395"/>
            <a:ext cx="8143932" cy="3609380"/>
          </a:xfrm>
          <a:prstGeom prst="rect">
            <a:avLst/>
          </a:prstGeom>
          <a:noFill/>
        </p:spPr>
        <p:txBody>
          <a:bodyPr wrap="square" rtlCol="0">
            <a:spAutoFit/>
          </a:bodyPr>
          <a:lstStyle/>
          <a:p>
            <a:pPr algn="ctr"/>
            <a:r>
              <a:rPr lang="es-MX" sz="3600" b="1" dirty="0" smtClean="0">
                <a:latin typeface="Arial" pitchFamily="34" charset="0"/>
                <a:cs typeface="Arial" pitchFamily="34" charset="0"/>
              </a:rPr>
              <a:t>FONDO DE APORTACIONES PARA EL FORTALECIMIENTO DE LOS MUNICIPIOS Y DE LAS DEMARCACIONES TERRITORIALES DEL DISTRITO FEDERAL.</a:t>
            </a:r>
          </a:p>
          <a:p>
            <a:pPr algn="ctr"/>
            <a:endParaRPr lang="es-MX" sz="3600" b="1" dirty="0" smtClean="0">
              <a:latin typeface="Arial" pitchFamily="34" charset="0"/>
              <a:cs typeface="Arial" pitchFamily="34" charset="0"/>
            </a:endParaRPr>
          </a:p>
          <a:p>
            <a:pPr algn="ctr"/>
            <a:r>
              <a:rPr lang="es-MX" sz="3600" b="1" dirty="0" smtClean="0">
                <a:latin typeface="Arial" pitchFamily="34" charset="0"/>
                <a:cs typeface="Arial" pitchFamily="34" charset="0"/>
              </a:rPr>
              <a:t>FORTAMUN-DF</a:t>
            </a:r>
            <a:endParaRPr lang="es-MX" sz="3600" b="1" dirty="0">
              <a:latin typeface="Arial" pitchFamily="34" charset="0"/>
              <a:cs typeface="Arial" pitchFamily="34" charset="0"/>
            </a:endParaRPr>
          </a:p>
        </p:txBody>
      </p:sp>
      <p:sp>
        <p:nvSpPr>
          <p:cNvPr id="7" name="6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4658103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CuadroTexto"/>
          <p:cNvSpPr txBox="1"/>
          <p:nvPr/>
        </p:nvSpPr>
        <p:spPr>
          <a:xfrm>
            <a:off x="179512" y="1584409"/>
            <a:ext cx="8640960" cy="461665"/>
          </a:xfrm>
          <a:prstGeom prst="rect">
            <a:avLst/>
          </a:prstGeom>
          <a:noFill/>
        </p:spPr>
        <p:txBody>
          <a:bodyPr wrap="square" rtlCol="0">
            <a:spAutoFit/>
          </a:bodyPr>
          <a:lstStyle/>
          <a:p>
            <a:pPr algn="just"/>
            <a:endParaRPr lang="es-MX" sz="2400" b="1" dirty="0">
              <a:latin typeface="Arial" pitchFamily="34" charset="0"/>
              <a:cs typeface="Arial" pitchFamily="34" charset="0"/>
            </a:endParaRPr>
          </a:p>
        </p:txBody>
      </p:sp>
      <p:sp>
        <p:nvSpPr>
          <p:cNvPr id="5" name="4 CuadroTexto"/>
          <p:cNvSpPr txBox="1"/>
          <p:nvPr/>
        </p:nvSpPr>
        <p:spPr>
          <a:xfrm>
            <a:off x="357158" y="928670"/>
            <a:ext cx="8429716" cy="4154984"/>
          </a:xfrm>
          <a:prstGeom prst="rect">
            <a:avLst/>
          </a:prstGeom>
          <a:noFill/>
        </p:spPr>
        <p:txBody>
          <a:bodyPr wrap="square" rtlCol="0">
            <a:spAutoFit/>
          </a:bodyPr>
          <a:lstStyle/>
          <a:p>
            <a:endParaRPr lang="es-MX" sz="2200" b="1" dirty="0" smtClean="0"/>
          </a:p>
          <a:p>
            <a:r>
              <a:rPr lang="es-MX" sz="2200" b="1" dirty="0"/>
              <a:t>7</a:t>
            </a:r>
            <a:r>
              <a:rPr lang="es-MX" sz="2200" b="1" dirty="0" smtClean="0"/>
              <a:t>. SEGURIDAD PÚBLICA</a:t>
            </a:r>
          </a:p>
          <a:p>
            <a:endParaRPr lang="es-MX" sz="2200" b="1" dirty="0" smtClean="0"/>
          </a:p>
          <a:p>
            <a:r>
              <a:rPr lang="es-MX" sz="2200" b="1" dirty="0"/>
              <a:t>8</a:t>
            </a:r>
            <a:r>
              <a:rPr lang="es-MX" sz="2200" b="1" dirty="0" smtClean="0"/>
              <a:t>.-SATISFACCIÓN DE SUS REQUERIMIENTOS</a:t>
            </a:r>
            <a:endParaRPr lang="es-MX" sz="2200" dirty="0" smtClean="0"/>
          </a:p>
          <a:p>
            <a:endParaRPr lang="es-MX" sz="2200" b="1" dirty="0">
              <a:cs typeface="Arial" pitchFamily="34" charset="0"/>
            </a:endParaRPr>
          </a:p>
          <a:p>
            <a:r>
              <a:rPr lang="es-MX" sz="2200" b="1" dirty="0"/>
              <a:t>8</a:t>
            </a:r>
            <a:r>
              <a:rPr lang="es-MX" sz="2200" b="1" dirty="0" smtClean="0"/>
              <a:t>.1.- OBRA PÚBLICA</a:t>
            </a:r>
            <a:endParaRPr lang="es-MX" sz="2200" dirty="0" smtClean="0"/>
          </a:p>
          <a:p>
            <a:endParaRPr lang="es-MX" sz="2200" b="1" dirty="0">
              <a:cs typeface="Arial" pitchFamily="34" charset="0"/>
            </a:endParaRPr>
          </a:p>
          <a:p>
            <a:r>
              <a:rPr lang="es-MX" sz="2200" b="1" dirty="0">
                <a:cs typeface="Arial" pitchFamily="34" charset="0"/>
              </a:rPr>
              <a:t>8</a:t>
            </a:r>
            <a:r>
              <a:rPr lang="es-MX" sz="2200" b="1" dirty="0" smtClean="0">
                <a:cs typeface="Arial" pitchFamily="34" charset="0"/>
              </a:rPr>
              <a:t>.2.- </a:t>
            </a:r>
            <a:r>
              <a:rPr lang="es-MX" sz="2200" b="1" dirty="0" smtClean="0"/>
              <a:t>ADQUISICIONES, ARRENDAMIENTOS Y SERVICIOS</a:t>
            </a:r>
            <a:endParaRPr lang="es-MX" sz="2200" b="1" dirty="0" smtClean="0">
              <a:cs typeface="Arial" pitchFamily="34" charset="0"/>
            </a:endParaRPr>
          </a:p>
          <a:p>
            <a:endParaRPr lang="es-MX" sz="2200" b="1" dirty="0">
              <a:cs typeface="Arial" pitchFamily="34" charset="0"/>
            </a:endParaRPr>
          </a:p>
          <a:p>
            <a:r>
              <a:rPr lang="es-MX" sz="2200" b="1" dirty="0"/>
              <a:t>9</a:t>
            </a:r>
            <a:r>
              <a:rPr lang="es-MX" sz="2200" b="1" dirty="0" smtClean="0"/>
              <a:t>.- CUMPLIMIENTO DE LOS OBJETIVOS Y METAS DEL FORTAMUN-DF</a:t>
            </a:r>
            <a:endParaRPr lang="es-MX" sz="2200" dirty="0" smtClean="0"/>
          </a:p>
          <a:p>
            <a:endParaRPr lang="es-MX" sz="2200" b="1" dirty="0">
              <a:cs typeface="Arial" pitchFamily="34" charset="0"/>
            </a:endParaRPr>
          </a:p>
        </p:txBody>
      </p:sp>
      <p:sp>
        <p:nvSpPr>
          <p:cNvPr id="6" name="5 Rectángulo"/>
          <p:cNvSpPr/>
          <p:nvPr/>
        </p:nvSpPr>
        <p:spPr>
          <a:xfrm>
            <a:off x="357158" y="0"/>
            <a:ext cx="8072494" cy="461665"/>
          </a:xfrm>
          <a:prstGeom prst="rect">
            <a:avLst/>
          </a:prstGeom>
        </p:spPr>
        <p:txBody>
          <a:bodyPr wrap="square">
            <a:spAutoFit/>
          </a:bodyPr>
          <a:lstStyle/>
          <a:p>
            <a:pPr algn="ctr"/>
            <a:r>
              <a:rPr lang="es-MX" sz="2400" b="1" dirty="0" smtClean="0">
                <a:latin typeface="Arial" pitchFamily="34" charset="0"/>
                <a:cs typeface="Arial" pitchFamily="34" charset="0"/>
              </a:rPr>
              <a:t>FORTAMUN-DF: PROCEDIMIENTOS DE AUDITORÍA</a:t>
            </a:r>
            <a:endParaRPr lang="es-MX" sz="2400" b="1" dirty="0">
              <a:latin typeface="Arial" pitchFamily="34" charset="0"/>
              <a:cs typeface="Arial" pitchFamily="34" charset="0"/>
            </a:endParaRPr>
          </a:p>
        </p:txBody>
      </p:sp>
      <p:sp>
        <p:nvSpPr>
          <p:cNvPr id="7" name="6 Marcador de número de diapositiva"/>
          <p:cNvSpPr>
            <a:spLocks noGrp="1"/>
          </p:cNvSpPr>
          <p:nvPr>
            <p:ph type="sldNum" sz="quarter" idx="11"/>
          </p:nvPr>
        </p:nvSpPr>
        <p:spPr>
          <a:xfrm>
            <a:off x="6786578" y="6492875"/>
            <a:ext cx="2133600" cy="365125"/>
          </a:xfrm>
        </p:spPr>
        <p:txBody>
          <a:bodyPr/>
          <a:lstStyle/>
          <a:p>
            <a:fld id="{B5E26726-A65E-4237-98AD-6D400ECB0189}" type="slidenum">
              <a:rPr lang="es-MX" smtClean="0"/>
              <a:pPr/>
              <a:t>20</a:t>
            </a:fld>
            <a:endParaRPr lang="es-MX" dirty="0"/>
          </a:p>
        </p:txBody>
      </p:sp>
      <p:sp>
        <p:nvSpPr>
          <p:cNvPr id="10" name="9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40454106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CuadroTexto"/>
          <p:cNvSpPr txBox="1"/>
          <p:nvPr/>
        </p:nvSpPr>
        <p:spPr>
          <a:xfrm>
            <a:off x="179512" y="1584409"/>
            <a:ext cx="8640960" cy="461665"/>
          </a:xfrm>
          <a:prstGeom prst="rect">
            <a:avLst/>
          </a:prstGeom>
          <a:noFill/>
        </p:spPr>
        <p:txBody>
          <a:bodyPr wrap="square" rtlCol="0">
            <a:spAutoFit/>
          </a:bodyPr>
          <a:lstStyle/>
          <a:p>
            <a:pPr algn="just"/>
            <a:endParaRPr lang="es-MX" sz="2400" b="1" dirty="0">
              <a:latin typeface="Arial" pitchFamily="34" charset="0"/>
              <a:cs typeface="Arial" pitchFamily="34" charset="0"/>
            </a:endParaRPr>
          </a:p>
        </p:txBody>
      </p:sp>
      <p:sp>
        <p:nvSpPr>
          <p:cNvPr id="5" name="4 CuadroTexto"/>
          <p:cNvSpPr txBox="1"/>
          <p:nvPr/>
        </p:nvSpPr>
        <p:spPr>
          <a:xfrm>
            <a:off x="428596" y="2928934"/>
            <a:ext cx="8034686" cy="646331"/>
          </a:xfrm>
          <a:prstGeom prst="rect">
            <a:avLst/>
          </a:prstGeom>
          <a:noFill/>
        </p:spPr>
        <p:txBody>
          <a:bodyPr wrap="square" rtlCol="0">
            <a:spAutoFit/>
          </a:bodyPr>
          <a:lstStyle/>
          <a:p>
            <a:pPr algn="ctr"/>
            <a:r>
              <a:rPr lang="es-MX" sz="3600" b="1" dirty="0" smtClean="0">
                <a:latin typeface="Arial" pitchFamily="34" charset="0"/>
                <a:cs typeface="Arial" pitchFamily="34" charset="0"/>
              </a:rPr>
              <a:t>CONTROL INTERNO</a:t>
            </a:r>
          </a:p>
        </p:txBody>
      </p:sp>
      <p:sp>
        <p:nvSpPr>
          <p:cNvPr id="4" name="3 Marcador de número de diapositiva"/>
          <p:cNvSpPr>
            <a:spLocks noGrp="1"/>
          </p:cNvSpPr>
          <p:nvPr>
            <p:ph type="sldNum" sz="quarter" idx="11"/>
          </p:nvPr>
        </p:nvSpPr>
        <p:spPr>
          <a:xfrm>
            <a:off x="6572264" y="6492875"/>
            <a:ext cx="2133600" cy="365125"/>
          </a:xfrm>
        </p:spPr>
        <p:txBody>
          <a:bodyPr/>
          <a:lstStyle/>
          <a:p>
            <a:fld id="{B5E26726-A65E-4237-98AD-6D400ECB0189}" type="slidenum">
              <a:rPr lang="es-MX" smtClean="0"/>
              <a:pPr/>
              <a:t>21</a:t>
            </a:fld>
            <a:endParaRPr lang="es-MX" dirty="0"/>
          </a:p>
        </p:txBody>
      </p:sp>
      <p:sp>
        <p:nvSpPr>
          <p:cNvPr id="7" name="6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7079674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6"/>
          <p:cNvSpPr txBox="1">
            <a:spLocks noChangeArrowheads="1"/>
          </p:cNvSpPr>
          <p:nvPr/>
        </p:nvSpPr>
        <p:spPr bwMode="auto">
          <a:xfrm>
            <a:off x="428596" y="571480"/>
            <a:ext cx="8286807" cy="4893647"/>
          </a:xfrm>
          <a:prstGeom prst="rect">
            <a:avLst/>
          </a:prstGeom>
          <a:noFill/>
          <a:ln w="9525" algn="ctr">
            <a:noFill/>
            <a:miter lim="800000"/>
            <a:headEnd/>
            <a:tailEnd/>
          </a:ln>
        </p:spPr>
        <p:txBody>
          <a:bodyPr wrap="square">
            <a:spAutoFit/>
          </a:bodyPr>
          <a:lstStyle/>
          <a:p>
            <a:pPr algn="just">
              <a:lnSpc>
                <a:spcPct val="150000"/>
              </a:lnSpc>
              <a:buClr>
                <a:schemeClr val="tx1"/>
              </a:buClr>
            </a:pPr>
            <a:r>
              <a:rPr lang="es-MX" sz="2200" b="1" cap="all" dirty="0" smtClean="0"/>
              <a:t>Procedimientos</a:t>
            </a:r>
          </a:p>
          <a:p>
            <a:pPr algn="just">
              <a:lnSpc>
                <a:spcPct val="150000"/>
              </a:lnSpc>
              <a:buClr>
                <a:schemeClr val="tx1"/>
              </a:buClr>
            </a:pPr>
            <a:endParaRPr lang="es-MX" sz="2200" b="1" cap="all" dirty="0" smtClean="0"/>
          </a:p>
          <a:p>
            <a:pPr lvl="0" algn="just">
              <a:lnSpc>
                <a:spcPct val="150000"/>
              </a:lnSpc>
              <a:buClr>
                <a:schemeClr val="tx1"/>
              </a:buClr>
              <a:buFont typeface="Wingdings" pitchFamily="2" charset="2"/>
              <a:buChar char="ü"/>
            </a:pPr>
            <a:r>
              <a:rPr lang="es-ES" sz="2400" b="1" dirty="0" smtClean="0"/>
              <a:t>1.1 VERIFICAR LA EXISTENCIA DE MECANISMOS SUFICIENTES DE CONTROL PARA ASEGURAR EL CUMPLIMIENTO DE LA NORMATIVA Y LA CONSECUCIÓN DE LAS METAS Y OBJETIVOS DEL FONDO, CON BASE EN EL MARCO INTEGRADO DE CONTROL INTERNO (MICI).</a:t>
            </a:r>
            <a:endParaRPr lang="es-ES" sz="2200" b="1" cap="all" dirty="0" smtClean="0"/>
          </a:p>
          <a:p>
            <a:pPr lvl="0" algn="just">
              <a:lnSpc>
                <a:spcPct val="150000"/>
              </a:lnSpc>
              <a:buClr>
                <a:schemeClr val="tx1"/>
              </a:buClr>
            </a:pPr>
            <a:endParaRPr lang="es-ES" sz="2000" b="1" cap="all" dirty="0" smtClean="0"/>
          </a:p>
        </p:txBody>
      </p:sp>
      <p:sp>
        <p:nvSpPr>
          <p:cNvPr id="12" name="11 Marcador de número de diapositiva"/>
          <p:cNvSpPr>
            <a:spLocks noGrp="1"/>
          </p:cNvSpPr>
          <p:nvPr>
            <p:ph type="sldNum" sz="quarter" idx="11"/>
          </p:nvPr>
        </p:nvSpPr>
        <p:spPr>
          <a:xfrm>
            <a:off x="6572264" y="6492875"/>
            <a:ext cx="2133600" cy="365125"/>
          </a:xfrm>
        </p:spPr>
        <p:txBody>
          <a:bodyPr/>
          <a:lstStyle/>
          <a:p>
            <a:fld id="{B5E26726-A65E-4237-98AD-6D400ECB0189}" type="slidenum">
              <a:rPr lang="es-MX" smtClean="0"/>
              <a:pPr/>
              <a:t>22</a:t>
            </a:fld>
            <a:endParaRPr lang="es-MX" dirty="0"/>
          </a:p>
        </p:txBody>
      </p:sp>
      <p:sp>
        <p:nvSpPr>
          <p:cNvPr id="14" name="13 Rectángulo"/>
          <p:cNvSpPr/>
          <p:nvPr/>
        </p:nvSpPr>
        <p:spPr>
          <a:xfrm>
            <a:off x="1571604" y="1"/>
            <a:ext cx="6500858" cy="461665"/>
          </a:xfrm>
          <a:prstGeom prst="rect">
            <a:avLst/>
          </a:prstGeom>
        </p:spPr>
        <p:txBody>
          <a:bodyPr wrap="square">
            <a:spAutoFit/>
          </a:bodyPr>
          <a:lstStyle/>
          <a:p>
            <a:pPr algn="ctr"/>
            <a:r>
              <a:rPr lang="es-MX" sz="2400" b="1" dirty="0">
                <a:latin typeface="Arial" pitchFamily="34" charset="0"/>
                <a:cs typeface="Arial" pitchFamily="34" charset="0"/>
              </a:rPr>
              <a:t>CONTRO</a:t>
            </a:r>
            <a:r>
              <a:rPr lang="es-MX" sz="2400" b="1" dirty="0" smtClean="0">
                <a:latin typeface="Arial" pitchFamily="34" charset="0"/>
                <a:cs typeface="Arial" pitchFamily="34" charset="0"/>
              </a:rPr>
              <a:t>L</a:t>
            </a:r>
            <a:r>
              <a:rPr lang="es-MX" sz="2400" dirty="0" smtClean="0">
                <a:ln w="18415" cmpd="sng">
                  <a:solidFill>
                    <a:srgbClr val="FFFFFF"/>
                  </a:solidFill>
                  <a:prstDash val="solid"/>
                </a:ln>
                <a:solidFill>
                  <a:schemeClr val="tx2"/>
                </a:solidFill>
                <a:latin typeface="Arial Unicode MS" pitchFamily="34" charset="-128"/>
                <a:ea typeface="Arial Unicode MS" pitchFamily="34" charset="-128"/>
                <a:cs typeface="Arial Unicode MS" pitchFamily="34" charset="-128"/>
              </a:rPr>
              <a:t> </a:t>
            </a:r>
            <a:r>
              <a:rPr lang="es-MX" sz="2400" b="1" dirty="0">
                <a:latin typeface="Arial" pitchFamily="34" charset="0"/>
                <a:cs typeface="Arial" pitchFamily="34" charset="0"/>
              </a:rPr>
              <a:t>INTERNO </a:t>
            </a:r>
          </a:p>
        </p:txBody>
      </p:sp>
      <p:sp>
        <p:nvSpPr>
          <p:cNvPr id="15" name="14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CuadroTexto"/>
          <p:cNvSpPr txBox="1"/>
          <p:nvPr/>
        </p:nvSpPr>
        <p:spPr>
          <a:xfrm>
            <a:off x="179512" y="1584409"/>
            <a:ext cx="8640960" cy="461665"/>
          </a:xfrm>
          <a:prstGeom prst="rect">
            <a:avLst/>
          </a:prstGeom>
          <a:noFill/>
        </p:spPr>
        <p:txBody>
          <a:bodyPr wrap="square" rtlCol="0">
            <a:spAutoFit/>
          </a:bodyPr>
          <a:lstStyle/>
          <a:p>
            <a:pPr algn="just"/>
            <a:endParaRPr lang="es-MX" sz="2400" b="1" dirty="0">
              <a:latin typeface="Arial" pitchFamily="34" charset="0"/>
              <a:cs typeface="Arial" pitchFamily="34" charset="0"/>
            </a:endParaRPr>
          </a:p>
        </p:txBody>
      </p:sp>
      <p:sp>
        <p:nvSpPr>
          <p:cNvPr id="5" name="4 CuadroTexto"/>
          <p:cNvSpPr txBox="1"/>
          <p:nvPr/>
        </p:nvSpPr>
        <p:spPr>
          <a:xfrm>
            <a:off x="680983" y="908720"/>
            <a:ext cx="8034686" cy="646331"/>
          </a:xfrm>
          <a:prstGeom prst="rect">
            <a:avLst/>
          </a:prstGeom>
          <a:noFill/>
        </p:spPr>
        <p:txBody>
          <a:bodyPr wrap="square" rtlCol="0">
            <a:spAutoFit/>
          </a:bodyPr>
          <a:lstStyle/>
          <a:p>
            <a:pPr algn="ctr"/>
            <a:r>
              <a:rPr lang="es-MX" sz="3600" b="1" dirty="0" smtClean="0">
                <a:latin typeface="Arial" pitchFamily="34" charset="0"/>
                <a:cs typeface="Arial" pitchFamily="34" charset="0"/>
              </a:rPr>
              <a:t>CONTROL INTERNO</a:t>
            </a:r>
          </a:p>
        </p:txBody>
      </p:sp>
      <p:sp>
        <p:nvSpPr>
          <p:cNvPr id="4" name="3 Marcador de número de diapositiva"/>
          <p:cNvSpPr>
            <a:spLocks noGrp="1"/>
          </p:cNvSpPr>
          <p:nvPr>
            <p:ph type="sldNum" sz="quarter" idx="11"/>
          </p:nvPr>
        </p:nvSpPr>
        <p:spPr>
          <a:xfrm>
            <a:off x="6572264" y="6492875"/>
            <a:ext cx="2133600" cy="365125"/>
          </a:xfrm>
        </p:spPr>
        <p:txBody>
          <a:bodyPr/>
          <a:lstStyle/>
          <a:p>
            <a:fld id="{B5E26726-A65E-4237-98AD-6D400ECB0189}" type="slidenum">
              <a:rPr lang="es-MX" smtClean="0"/>
              <a:pPr/>
              <a:t>23</a:t>
            </a:fld>
            <a:endParaRPr lang="es-MX" dirty="0"/>
          </a:p>
        </p:txBody>
      </p:sp>
      <p:sp>
        <p:nvSpPr>
          <p:cNvPr id="7" name="6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
        <p:nvSpPr>
          <p:cNvPr id="8" name="24 Recortar rectángulo de esquina sencilla"/>
          <p:cNvSpPr/>
          <p:nvPr/>
        </p:nvSpPr>
        <p:spPr>
          <a:xfrm>
            <a:off x="3635896" y="2200028"/>
            <a:ext cx="2361830" cy="1153925"/>
          </a:xfrm>
          <a:prstGeom prst="snip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200" dirty="0" smtClean="0"/>
              <a:t>Entrevistas</a:t>
            </a:r>
            <a:endParaRPr lang="es-MX" sz="2200" dirty="0"/>
          </a:p>
        </p:txBody>
      </p:sp>
      <p:sp>
        <p:nvSpPr>
          <p:cNvPr id="10" name="24 Recortar rectángulo de esquina sencilla"/>
          <p:cNvSpPr/>
          <p:nvPr/>
        </p:nvSpPr>
        <p:spPr>
          <a:xfrm>
            <a:off x="6436123" y="2209743"/>
            <a:ext cx="2361830" cy="1153925"/>
          </a:xfrm>
          <a:prstGeom prst="snip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200" dirty="0" smtClean="0"/>
              <a:t>Inspecciones</a:t>
            </a:r>
            <a:endParaRPr lang="es-MX" sz="2200" dirty="0"/>
          </a:p>
        </p:txBody>
      </p:sp>
      <p:sp>
        <p:nvSpPr>
          <p:cNvPr id="11" name="24 Recortar rectángulo de esquina sencilla"/>
          <p:cNvSpPr/>
          <p:nvPr/>
        </p:nvSpPr>
        <p:spPr>
          <a:xfrm>
            <a:off x="680983" y="2244023"/>
            <a:ext cx="2361830" cy="1153925"/>
          </a:xfrm>
          <a:prstGeom prst="snip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200" dirty="0" smtClean="0"/>
              <a:t>Cuestionario</a:t>
            </a:r>
            <a:endParaRPr lang="es-MX" sz="2200" dirty="0"/>
          </a:p>
        </p:txBody>
      </p:sp>
      <p:sp>
        <p:nvSpPr>
          <p:cNvPr id="13" name="11 Rectángulo"/>
          <p:cNvSpPr/>
          <p:nvPr/>
        </p:nvSpPr>
        <p:spPr>
          <a:xfrm>
            <a:off x="3662593" y="3933056"/>
            <a:ext cx="2376264" cy="2088232"/>
          </a:xfrm>
          <a:prstGeom prst="rect">
            <a:avLst/>
          </a:pr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t>Matriz de Evaluación de Control Interno</a:t>
            </a:r>
            <a:endParaRPr lang="es-MX" sz="2400" b="1" dirty="0"/>
          </a:p>
        </p:txBody>
      </p:sp>
    </p:spTree>
    <p:extLst>
      <p:ext uri="{BB962C8B-B14F-4D97-AF65-F5344CB8AC3E}">
        <p14:creationId xmlns:p14="http://schemas.microsoft.com/office/powerpoint/2010/main" val="40114137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14 CuadroTexto"/>
          <p:cNvSpPr txBox="1"/>
          <p:nvPr/>
        </p:nvSpPr>
        <p:spPr>
          <a:xfrm>
            <a:off x="571472" y="1714488"/>
            <a:ext cx="8215370" cy="3416320"/>
          </a:xfrm>
          <a:prstGeom prst="rect">
            <a:avLst/>
          </a:prstGeom>
          <a:noFill/>
        </p:spPr>
        <p:txBody>
          <a:bodyPr wrap="square" rtlCol="0">
            <a:spAutoFit/>
          </a:bodyPr>
          <a:lstStyle/>
          <a:p>
            <a:pPr algn="ctr"/>
            <a:endParaRPr lang="es-MX" sz="3600" b="1" dirty="0" smtClean="0">
              <a:solidFill>
                <a:schemeClr val="bg1"/>
              </a:solidFill>
              <a:latin typeface="Arial" pitchFamily="34" charset="0"/>
              <a:cs typeface="Arial" pitchFamily="34" charset="0"/>
            </a:endParaRPr>
          </a:p>
          <a:p>
            <a:pPr algn="ctr"/>
            <a:r>
              <a:rPr lang="es-MX" sz="3600" b="1" dirty="0" smtClean="0">
                <a:solidFill>
                  <a:schemeClr val="bg1"/>
                </a:solidFill>
                <a:latin typeface="Arial" pitchFamily="34" charset="0"/>
                <a:cs typeface="Arial" pitchFamily="34" charset="0"/>
              </a:rPr>
              <a:t> </a:t>
            </a:r>
          </a:p>
          <a:p>
            <a:pPr algn="ctr"/>
            <a:r>
              <a:rPr lang="es-MX" sz="3600" b="1" dirty="0" smtClean="0">
                <a:solidFill>
                  <a:schemeClr val="bg1"/>
                </a:solidFill>
                <a:latin typeface="Arial" pitchFamily="34" charset="0"/>
                <a:cs typeface="Arial" pitchFamily="34" charset="0"/>
              </a:rPr>
              <a:t> </a:t>
            </a:r>
            <a:r>
              <a:rPr lang="es-MX" sz="3600" b="1" dirty="0" smtClean="0">
                <a:latin typeface="Arial" pitchFamily="34" charset="0"/>
                <a:cs typeface="Arial" pitchFamily="34" charset="0"/>
              </a:rPr>
              <a:t>TRANSFERENCIA DE RECURSOS</a:t>
            </a:r>
          </a:p>
          <a:p>
            <a:pPr algn="ctr"/>
            <a:endParaRPr lang="es-MX" sz="3600" b="1" dirty="0" smtClean="0">
              <a:solidFill>
                <a:schemeClr val="bg1"/>
              </a:solidFill>
              <a:latin typeface="Arial" pitchFamily="34" charset="0"/>
              <a:cs typeface="Arial" pitchFamily="34" charset="0"/>
            </a:endParaRPr>
          </a:p>
          <a:p>
            <a:pPr algn="ctr"/>
            <a:endParaRPr lang="es-MX" sz="3600" b="1" dirty="0" smtClean="0">
              <a:solidFill>
                <a:schemeClr val="bg1"/>
              </a:solidFill>
              <a:latin typeface="Arial" pitchFamily="34" charset="0"/>
              <a:cs typeface="Arial" pitchFamily="34" charset="0"/>
            </a:endParaRPr>
          </a:p>
          <a:p>
            <a:pPr algn="ctr"/>
            <a:endParaRPr lang="es-MX" sz="3600" b="1" dirty="0" smtClean="0">
              <a:solidFill>
                <a:schemeClr val="bg1"/>
              </a:solidFill>
              <a:latin typeface="Arial" pitchFamily="34" charset="0"/>
              <a:cs typeface="Arial" pitchFamily="34" charset="0"/>
            </a:endParaRPr>
          </a:p>
        </p:txBody>
      </p:sp>
      <p:sp>
        <p:nvSpPr>
          <p:cNvPr id="5" name="4 Marcador de número de diapositiva"/>
          <p:cNvSpPr>
            <a:spLocks noGrp="1"/>
          </p:cNvSpPr>
          <p:nvPr>
            <p:ph type="sldNum" sz="quarter" idx="11"/>
          </p:nvPr>
        </p:nvSpPr>
        <p:spPr>
          <a:xfrm>
            <a:off x="6715140" y="6492875"/>
            <a:ext cx="2133600" cy="365125"/>
          </a:xfrm>
        </p:spPr>
        <p:txBody>
          <a:bodyPr/>
          <a:lstStyle/>
          <a:p>
            <a:fld id="{B5E26726-A65E-4237-98AD-6D400ECB0189}" type="slidenum">
              <a:rPr lang="es-MX" smtClean="0"/>
              <a:pPr/>
              <a:t>24</a:t>
            </a:fld>
            <a:endParaRPr lang="es-MX" dirty="0"/>
          </a:p>
        </p:txBody>
      </p:sp>
      <p:sp>
        <p:nvSpPr>
          <p:cNvPr id="7" name="6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6"/>
          <p:cNvSpPr txBox="1">
            <a:spLocks noChangeArrowheads="1"/>
          </p:cNvSpPr>
          <p:nvPr/>
        </p:nvSpPr>
        <p:spPr bwMode="auto">
          <a:xfrm>
            <a:off x="428596" y="571480"/>
            <a:ext cx="8286807" cy="5124480"/>
          </a:xfrm>
          <a:prstGeom prst="rect">
            <a:avLst/>
          </a:prstGeom>
          <a:noFill/>
          <a:ln w="9525" algn="ctr">
            <a:noFill/>
            <a:miter lim="800000"/>
            <a:headEnd/>
            <a:tailEnd/>
          </a:ln>
        </p:spPr>
        <p:txBody>
          <a:bodyPr wrap="square">
            <a:spAutoFit/>
          </a:bodyPr>
          <a:lstStyle/>
          <a:p>
            <a:pPr algn="just">
              <a:lnSpc>
                <a:spcPct val="150000"/>
              </a:lnSpc>
              <a:buClr>
                <a:schemeClr val="tx1"/>
              </a:buClr>
            </a:pPr>
            <a:r>
              <a:rPr lang="es-MX" sz="2200" b="1" cap="all" dirty="0" smtClean="0"/>
              <a:t>Procedimientos</a:t>
            </a:r>
          </a:p>
          <a:p>
            <a:pPr algn="just">
              <a:lnSpc>
                <a:spcPct val="150000"/>
              </a:lnSpc>
              <a:buClr>
                <a:schemeClr val="tx1"/>
              </a:buClr>
            </a:pPr>
            <a:endParaRPr lang="es-MX" sz="2200" b="1" cap="all" dirty="0" smtClean="0"/>
          </a:p>
          <a:p>
            <a:pPr lvl="0" algn="just">
              <a:lnSpc>
                <a:spcPct val="150000"/>
              </a:lnSpc>
              <a:buClr>
                <a:schemeClr val="tx1"/>
              </a:buClr>
              <a:buFont typeface="Wingdings" pitchFamily="2" charset="2"/>
              <a:buChar char="ü"/>
            </a:pPr>
            <a:r>
              <a:rPr lang="es-ES" sz="2200" b="1" cap="all" dirty="0"/>
              <a:t>2.1 COMPROBAR QUE EL ESTADO ENTREGÓ A LOS MUNICIPIOS O DEMARCACIONES TERRITORIALES LOS RECURSOS DEL FONDO MENSUALMENTE POR PARTES IGUALES DE MANERA ÁGIL, DIRECTA, SIN LIMITACIONES NI RESTRICCIONES, CONFORME AL CALENDARIO DE MINISTRACIONES PUBLICADO EN SU RESPECTIVO PERIÓDICO OFICIAL;</a:t>
            </a:r>
          </a:p>
          <a:p>
            <a:pPr lvl="0" algn="just">
              <a:lnSpc>
                <a:spcPct val="150000"/>
              </a:lnSpc>
              <a:buClr>
                <a:schemeClr val="tx1"/>
              </a:buClr>
            </a:pPr>
            <a:endParaRPr lang="es-ES" sz="2000" b="1" cap="all" dirty="0" smtClean="0"/>
          </a:p>
        </p:txBody>
      </p:sp>
      <p:sp>
        <p:nvSpPr>
          <p:cNvPr id="12" name="11 Marcador de número de diapositiva"/>
          <p:cNvSpPr>
            <a:spLocks noGrp="1"/>
          </p:cNvSpPr>
          <p:nvPr>
            <p:ph type="sldNum" sz="quarter" idx="11"/>
          </p:nvPr>
        </p:nvSpPr>
        <p:spPr>
          <a:xfrm>
            <a:off x="6572264" y="6492875"/>
            <a:ext cx="2133600" cy="365125"/>
          </a:xfrm>
        </p:spPr>
        <p:txBody>
          <a:bodyPr/>
          <a:lstStyle/>
          <a:p>
            <a:fld id="{B5E26726-A65E-4237-98AD-6D400ECB0189}" type="slidenum">
              <a:rPr lang="es-MX" smtClean="0"/>
              <a:pPr/>
              <a:t>25</a:t>
            </a:fld>
            <a:endParaRPr lang="es-MX" dirty="0"/>
          </a:p>
        </p:txBody>
      </p:sp>
      <p:sp>
        <p:nvSpPr>
          <p:cNvPr id="14" name="13 Rectángulo"/>
          <p:cNvSpPr/>
          <p:nvPr/>
        </p:nvSpPr>
        <p:spPr>
          <a:xfrm>
            <a:off x="1571604" y="1"/>
            <a:ext cx="6500858" cy="461665"/>
          </a:xfrm>
          <a:prstGeom prst="rect">
            <a:avLst/>
          </a:prstGeom>
        </p:spPr>
        <p:txBody>
          <a:bodyPr wrap="square">
            <a:spAutoFit/>
          </a:bodyPr>
          <a:lstStyle/>
          <a:p>
            <a:pPr algn="ctr"/>
            <a:r>
              <a:rPr lang="es-MX" sz="2400" b="1" dirty="0"/>
              <a:t>TRANSFERENCIA DE RECURSOS </a:t>
            </a:r>
          </a:p>
        </p:txBody>
      </p:sp>
      <p:sp>
        <p:nvSpPr>
          <p:cNvPr id="15" name="14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084891250"/>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6"/>
          <p:cNvSpPr txBox="1">
            <a:spLocks noChangeArrowheads="1"/>
          </p:cNvSpPr>
          <p:nvPr/>
        </p:nvSpPr>
        <p:spPr bwMode="auto">
          <a:xfrm>
            <a:off x="421915" y="836712"/>
            <a:ext cx="8286807" cy="3600986"/>
          </a:xfrm>
          <a:prstGeom prst="rect">
            <a:avLst/>
          </a:prstGeom>
          <a:noFill/>
          <a:ln w="9525" algn="ctr">
            <a:noFill/>
            <a:miter lim="800000"/>
            <a:headEnd/>
            <a:tailEnd/>
          </a:ln>
        </p:spPr>
        <p:txBody>
          <a:bodyPr wrap="square">
            <a:spAutoFit/>
          </a:bodyPr>
          <a:lstStyle/>
          <a:p>
            <a:pPr algn="just">
              <a:lnSpc>
                <a:spcPct val="150000"/>
              </a:lnSpc>
              <a:buClr>
                <a:schemeClr val="tx1"/>
              </a:buClr>
            </a:pPr>
            <a:r>
              <a:rPr lang="es-MX" sz="2200" b="1" cap="all" dirty="0" smtClean="0"/>
              <a:t>Procedimientos</a:t>
            </a:r>
          </a:p>
          <a:p>
            <a:pPr algn="just">
              <a:lnSpc>
                <a:spcPct val="150000"/>
              </a:lnSpc>
              <a:buClr>
                <a:schemeClr val="tx1"/>
              </a:buClr>
            </a:pPr>
            <a:endParaRPr lang="es-MX" sz="2200" b="1" cap="all" dirty="0" smtClean="0"/>
          </a:p>
          <a:p>
            <a:pPr indent="-342900" algn="just">
              <a:lnSpc>
                <a:spcPct val="150000"/>
              </a:lnSpc>
              <a:buClr>
                <a:schemeClr val="tx1"/>
              </a:buClr>
              <a:buFont typeface="Wingdings" pitchFamily="2" charset="2"/>
              <a:buChar char="ü"/>
            </a:pPr>
            <a:r>
              <a:rPr lang="es-ES" sz="2200" b="1" cap="all" dirty="0"/>
              <a:t>2.1 ASIMISMO, COMPROBAR QUE LOS RECURSOS DEL FONDO Y SUS ACCESORIOS NO SE AFECTARON EN GARANTÍA O DESTINARON A MECANISMOS DE FUENTE DE PAGO, SALVO LO DISPUESTO EN LA LCF.</a:t>
            </a:r>
          </a:p>
          <a:p>
            <a:pPr lvl="0" algn="just">
              <a:lnSpc>
                <a:spcPct val="150000"/>
              </a:lnSpc>
              <a:buClr>
                <a:schemeClr val="tx1"/>
              </a:buClr>
            </a:pPr>
            <a:endParaRPr lang="es-ES" sz="2000" b="1" cap="all" dirty="0" smtClean="0"/>
          </a:p>
        </p:txBody>
      </p:sp>
      <p:sp>
        <p:nvSpPr>
          <p:cNvPr id="12" name="11 Marcador de número de diapositiva"/>
          <p:cNvSpPr>
            <a:spLocks noGrp="1"/>
          </p:cNvSpPr>
          <p:nvPr>
            <p:ph type="sldNum" sz="quarter" idx="11"/>
          </p:nvPr>
        </p:nvSpPr>
        <p:spPr>
          <a:xfrm>
            <a:off x="6572264" y="6492875"/>
            <a:ext cx="2133600" cy="365125"/>
          </a:xfrm>
        </p:spPr>
        <p:txBody>
          <a:bodyPr/>
          <a:lstStyle/>
          <a:p>
            <a:fld id="{B5E26726-A65E-4237-98AD-6D400ECB0189}" type="slidenum">
              <a:rPr lang="es-MX" smtClean="0"/>
              <a:pPr/>
              <a:t>26</a:t>
            </a:fld>
            <a:endParaRPr lang="es-MX" dirty="0"/>
          </a:p>
        </p:txBody>
      </p:sp>
      <p:sp>
        <p:nvSpPr>
          <p:cNvPr id="14" name="13 Rectángulo"/>
          <p:cNvSpPr/>
          <p:nvPr/>
        </p:nvSpPr>
        <p:spPr>
          <a:xfrm>
            <a:off x="1571604" y="1"/>
            <a:ext cx="6500858" cy="461665"/>
          </a:xfrm>
          <a:prstGeom prst="rect">
            <a:avLst/>
          </a:prstGeom>
        </p:spPr>
        <p:txBody>
          <a:bodyPr wrap="square">
            <a:spAutoFit/>
          </a:bodyPr>
          <a:lstStyle/>
          <a:p>
            <a:pPr algn="ctr"/>
            <a:r>
              <a:rPr lang="es-MX" sz="2400" b="1" dirty="0"/>
              <a:t>TRANSFERENCIA DE RECURSOS </a:t>
            </a:r>
          </a:p>
        </p:txBody>
      </p:sp>
      <p:sp>
        <p:nvSpPr>
          <p:cNvPr id="15" name="14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724784529"/>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6"/>
          <p:cNvSpPr txBox="1">
            <a:spLocks noChangeArrowheads="1"/>
          </p:cNvSpPr>
          <p:nvPr/>
        </p:nvSpPr>
        <p:spPr bwMode="auto">
          <a:xfrm>
            <a:off x="592916" y="857233"/>
            <a:ext cx="8051050" cy="5509200"/>
          </a:xfrm>
          <a:prstGeom prst="rect">
            <a:avLst/>
          </a:prstGeom>
          <a:noFill/>
          <a:ln w="9525" algn="ctr">
            <a:noFill/>
            <a:miter lim="800000"/>
            <a:headEnd/>
            <a:tailEnd/>
          </a:ln>
        </p:spPr>
        <p:txBody>
          <a:bodyPr wrap="square">
            <a:spAutoFit/>
          </a:bodyPr>
          <a:lstStyle/>
          <a:p>
            <a:pPr algn="just">
              <a:lnSpc>
                <a:spcPct val="150000"/>
              </a:lnSpc>
              <a:buClr>
                <a:schemeClr val="accent2">
                  <a:lumMod val="75000"/>
                </a:schemeClr>
              </a:buClr>
            </a:pPr>
            <a:r>
              <a:rPr lang="es-MX" sz="2200" b="1" dirty="0" smtClean="0"/>
              <a:t>ACCIONES A REALIZAR</a:t>
            </a:r>
          </a:p>
          <a:p>
            <a:pPr algn="just">
              <a:lnSpc>
                <a:spcPct val="150000"/>
              </a:lnSpc>
              <a:buClr>
                <a:schemeClr val="accent2">
                  <a:lumMod val="75000"/>
                </a:schemeClr>
              </a:buClr>
              <a:buFont typeface="Wingdings" pitchFamily="2" charset="2"/>
              <a:buChar char="ü"/>
            </a:pPr>
            <a:endParaRPr lang="es-MX" sz="2200" b="1" dirty="0" smtClean="0"/>
          </a:p>
          <a:p>
            <a:pPr algn="just">
              <a:lnSpc>
                <a:spcPct val="150000"/>
              </a:lnSpc>
              <a:buClr>
                <a:schemeClr val="tx1"/>
              </a:buClr>
            </a:pPr>
            <a:r>
              <a:rPr lang="es-MX" sz="2200" b="1" cap="all" dirty="0" smtClean="0"/>
              <a:t>En caso de que los recursos del fondo se entreguen de manera extemporánea se deberán determinar los rendimientos financieros correspondientes, desde la fecha en que se debieron transferir al municipio hasta su radicación.</a:t>
            </a:r>
          </a:p>
          <a:p>
            <a:pPr algn="just">
              <a:lnSpc>
                <a:spcPct val="150000"/>
              </a:lnSpc>
              <a:buClr>
                <a:schemeClr val="accent2">
                  <a:lumMod val="75000"/>
                </a:schemeClr>
              </a:buClr>
              <a:buFont typeface="Wingdings" pitchFamily="2" charset="2"/>
              <a:buChar char="ü"/>
            </a:pPr>
            <a:endParaRPr lang="es-MX" sz="2200" b="1" cap="all" dirty="0" smtClean="0"/>
          </a:p>
          <a:p>
            <a:pPr algn="just">
              <a:lnSpc>
                <a:spcPct val="150000"/>
              </a:lnSpc>
              <a:buClr>
                <a:schemeClr val="accent2">
                  <a:lumMod val="75000"/>
                </a:schemeClr>
              </a:buClr>
            </a:pPr>
            <a:endParaRPr lang="es-MX" sz="2200" b="1" cap="all" dirty="0" smtClean="0"/>
          </a:p>
          <a:p>
            <a:pPr algn="just">
              <a:buClr>
                <a:schemeClr val="accent2">
                  <a:lumMod val="75000"/>
                </a:schemeClr>
              </a:buClr>
            </a:pPr>
            <a:endParaRPr lang="es-MX" sz="2200" b="1" dirty="0" smtClean="0">
              <a:solidFill>
                <a:schemeClr val="bg1"/>
              </a:solidFill>
            </a:endParaRPr>
          </a:p>
        </p:txBody>
      </p:sp>
      <p:sp>
        <p:nvSpPr>
          <p:cNvPr id="12" name="11 Marcador de número de diapositiva"/>
          <p:cNvSpPr>
            <a:spLocks noGrp="1"/>
          </p:cNvSpPr>
          <p:nvPr>
            <p:ph type="sldNum" sz="quarter" idx="11"/>
          </p:nvPr>
        </p:nvSpPr>
        <p:spPr>
          <a:xfrm>
            <a:off x="6572264" y="6492875"/>
            <a:ext cx="2133600" cy="365125"/>
          </a:xfrm>
        </p:spPr>
        <p:txBody>
          <a:bodyPr/>
          <a:lstStyle/>
          <a:p>
            <a:fld id="{B5E26726-A65E-4237-98AD-6D400ECB0189}" type="slidenum">
              <a:rPr lang="es-MX" smtClean="0"/>
              <a:pPr/>
              <a:t>27</a:t>
            </a:fld>
            <a:endParaRPr lang="es-MX" dirty="0"/>
          </a:p>
        </p:txBody>
      </p:sp>
      <p:sp>
        <p:nvSpPr>
          <p:cNvPr id="14" name="13 Rectángulo"/>
          <p:cNvSpPr/>
          <p:nvPr/>
        </p:nvSpPr>
        <p:spPr>
          <a:xfrm>
            <a:off x="2345574" y="0"/>
            <a:ext cx="5213287" cy="461665"/>
          </a:xfrm>
          <a:prstGeom prst="rect">
            <a:avLst/>
          </a:prstGeom>
        </p:spPr>
        <p:txBody>
          <a:bodyPr wrap="none">
            <a:spAutoFit/>
          </a:bodyPr>
          <a:lstStyle/>
          <a:p>
            <a:pPr algn="ctr"/>
            <a:r>
              <a:rPr lang="es-MX" sz="2400" b="1" dirty="0"/>
              <a:t>TRANSFERENCIA DE RECURSOS </a:t>
            </a:r>
          </a:p>
        </p:txBody>
      </p:sp>
      <p:sp>
        <p:nvSpPr>
          <p:cNvPr id="15" name="14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p:cNvSpPr txBox="1">
            <a:spLocks noChangeArrowheads="1"/>
          </p:cNvSpPr>
          <p:nvPr/>
        </p:nvSpPr>
        <p:spPr bwMode="auto">
          <a:xfrm>
            <a:off x="467544" y="480547"/>
            <a:ext cx="8358246" cy="3985706"/>
          </a:xfrm>
          <a:prstGeom prst="rect">
            <a:avLst/>
          </a:prstGeom>
          <a:noFill/>
          <a:ln w="9525" algn="ctr">
            <a:noFill/>
            <a:miter lim="800000"/>
            <a:headEnd/>
            <a:tailEnd/>
          </a:ln>
        </p:spPr>
        <p:txBody>
          <a:bodyPr wrap="square">
            <a:spAutoFit/>
          </a:bodyPr>
          <a:lstStyle/>
          <a:p>
            <a:pPr algn="just">
              <a:lnSpc>
                <a:spcPct val="150000"/>
              </a:lnSpc>
              <a:buClr>
                <a:schemeClr val="accent2">
                  <a:lumMod val="75000"/>
                </a:schemeClr>
              </a:buClr>
            </a:pPr>
            <a:endParaRPr lang="es-MX" sz="2200" b="1" dirty="0" smtClean="0"/>
          </a:p>
          <a:p>
            <a:pPr algn="just">
              <a:lnSpc>
                <a:spcPct val="150000"/>
              </a:lnSpc>
              <a:buClr>
                <a:schemeClr val="accent2">
                  <a:lumMod val="75000"/>
                </a:schemeClr>
              </a:buClr>
            </a:pPr>
            <a:endParaRPr lang="es-MX" sz="2200" b="1" dirty="0"/>
          </a:p>
          <a:p>
            <a:pPr algn="just">
              <a:lnSpc>
                <a:spcPct val="150000"/>
              </a:lnSpc>
              <a:buClr>
                <a:schemeClr val="tx1"/>
              </a:buClr>
            </a:pPr>
            <a:r>
              <a:rPr lang="es-MX" sz="2200" b="1" cap="all" dirty="0"/>
              <a:t>VERIFICAR QUE EL ENTE FISCALIZADO ADMINISTRÓ LOS RECURSOS DEL FONDO </a:t>
            </a:r>
            <a:r>
              <a:rPr lang="es-ES" sz="2200" b="1" cap="all" dirty="0"/>
              <a:t>EN UNA CUENTA BANCARIA ESPECÍFICA Y PRODUCTIVA EN LA QUE SE MANEJARON EXCLUSIVAMENTE LOS RECURSOS DEL FONDO Y SUS RENDIMIENTOS DEL EJERCICIO FISCAL 2016.</a:t>
            </a:r>
            <a:endParaRPr lang="es-MX" sz="2200" b="1" cap="all" dirty="0"/>
          </a:p>
          <a:p>
            <a:pPr algn="just">
              <a:buClr>
                <a:schemeClr val="tx1"/>
              </a:buClr>
            </a:pPr>
            <a:endParaRPr lang="es-MX" sz="2200" b="1" cap="all" dirty="0" smtClean="0"/>
          </a:p>
        </p:txBody>
      </p:sp>
      <p:sp>
        <p:nvSpPr>
          <p:cNvPr id="12" name="11 Marcador de número de diapositiva"/>
          <p:cNvSpPr>
            <a:spLocks noGrp="1"/>
          </p:cNvSpPr>
          <p:nvPr>
            <p:ph type="sldNum" sz="quarter" idx="11"/>
          </p:nvPr>
        </p:nvSpPr>
        <p:spPr>
          <a:xfrm>
            <a:off x="6572264" y="6492875"/>
            <a:ext cx="2133600" cy="365125"/>
          </a:xfrm>
        </p:spPr>
        <p:txBody>
          <a:bodyPr/>
          <a:lstStyle/>
          <a:p>
            <a:fld id="{B5E26726-A65E-4237-98AD-6D400ECB0189}" type="slidenum">
              <a:rPr lang="es-MX" smtClean="0"/>
              <a:pPr/>
              <a:t>28</a:t>
            </a:fld>
            <a:endParaRPr lang="es-MX" dirty="0"/>
          </a:p>
        </p:txBody>
      </p:sp>
      <p:sp>
        <p:nvSpPr>
          <p:cNvPr id="14" name="13 Rectángulo"/>
          <p:cNvSpPr/>
          <p:nvPr/>
        </p:nvSpPr>
        <p:spPr>
          <a:xfrm>
            <a:off x="2417012" y="0"/>
            <a:ext cx="5213287" cy="461665"/>
          </a:xfrm>
          <a:prstGeom prst="rect">
            <a:avLst/>
          </a:prstGeom>
        </p:spPr>
        <p:txBody>
          <a:bodyPr wrap="none">
            <a:spAutoFit/>
          </a:bodyPr>
          <a:lstStyle/>
          <a:p>
            <a:pPr algn="ctr"/>
            <a:r>
              <a:rPr lang="es-MX" sz="2400" b="1" dirty="0"/>
              <a:t>TRANSFERENCIA DE RECURSOS </a:t>
            </a:r>
          </a:p>
        </p:txBody>
      </p:sp>
      <p:sp>
        <p:nvSpPr>
          <p:cNvPr id="15" name="14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p:cNvSpPr txBox="1">
            <a:spLocks noChangeArrowheads="1"/>
          </p:cNvSpPr>
          <p:nvPr/>
        </p:nvSpPr>
        <p:spPr bwMode="auto">
          <a:xfrm>
            <a:off x="467544" y="1412776"/>
            <a:ext cx="8358246" cy="3308598"/>
          </a:xfrm>
          <a:prstGeom prst="rect">
            <a:avLst/>
          </a:prstGeom>
          <a:noFill/>
          <a:ln w="9525" algn="ctr">
            <a:noFill/>
            <a:miter lim="800000"/>
            <a:headEnd/>
            <a:tailEnd/>
          </a:ln>
        </p:spPr>
        <p:txBody>
          <a:bodyPr wrap="square">
            <a:spAutoFit/>
          </a:bodyPr>
          <a:lstStyle/>
          <a:p>
            <a:pPr algn="just">
              <a:lnSpc>
                <a:spcPct val="150000"/>
              </a:lnSpc>
              <a:buClr>
                <a:schemeClr val="accent2">
                  <a:lumMod val="75000"/>
                </a:schemeClr>
              </a:buClr>
            </a:pPr>
            <a:endParaRPr lang="es-MX" sz="2200" b="1" dirty="0"/>
          </a:p>
          <a:p>
            <a:pPr algn="just">
              <a:lnSpc>
                <a:spcPct val="150000"/>
              </a:lnSpc>
              <a:buClr>
                <a:schemeClr val="tx1"/>
              </a:buClr>
            </a:pPr>
            <a:r>
              <a:rPr lang="es-ES" sz="2200" b="1" cap="all" dirty="0"/>
              <a:t>COMPROBAR QUE NO TRANSFIRIÓ RECURSOS A OTRAS CUENTAS BANCARIAS NI INCORPORÓ RECURSOS LOCALES O APORTACIONES DE LOS BENEFICIARIOS DE LAS OBRAS Y ACCIONES</a:t>
            </a:r>
            <a:r>
              <a:rPr lang="es-MX" sz="2200" b="1" cap="all" dirty="0"/>
              <a:t>.</a:t>
            </a:r>
          </a:p>
          <a:p>
            <a:pPr algn="just">
              <a:buClr>
                <a:schemeClr val="tx1"/>
              </a:buClr>
            </a:pPr>
            <a:endParaRPr lang="es-MX" sz="2200" b="1" cap="all" dirty="0" smtClean="0"/>
          </a:p>
          <a:p>
            <a:pPr algn="just">
              <a:buClr>
                <a:schemeClr val="tx1"/>
              </a:buClr>
            </a:pPr>
            <a:endParaRPr lang="es-MX" sz="2200" b="1" cap="all" dirty="0" smtClean="0"/>
          </a:p>
        </p:txBody>
      </p:sp>
      <p:sp>
        <p:nvSpPr>
          <p:cNvPr id="12" name="11 Marcador de número de diapositiva"/>
          <p:cNvSpPr>
            <a:spLocks noGrp="1"/>
          </p:cNvSpPr>
          <p:nvPr>
            <p:ph type="sldNum" sz="quarter" idx="11"/>
          </p:nvPr>
        </p:nvSpPr>
        <p:spPr>
          <a:xfrm>
            <a:off x="6572264" y="6492875"/>
            <a:ext cx="2133600" cy="365125"/>
          </a:xfrm>
        </p:spPr>
        <p:txBody>
          <a:bodyPr/>
          <a:lstStyle/>
          <a:p>
            <a:fld id="{B5E26726-A65E-4237-98AD-6D400ECB0189}" type="slidenum">
              <a:rPr lang="es-MX" smtClean="0"/>
              <a:pPr/>
              <a:t>29</a:t>
            </a:fld>
            <a:endParaRPr lang="es-MX" dirty="0"/>
          </a:p>
        </p:txBody>
      </p:sp>
      <p:sp>
        <p:nvSpPr>
          <p:cNvPr id="14" name="13 Rectángulo"/>
          <p:cNvSpPr/>
          <p:nvPr/>
        </p:nvSpPr>
        <p:spPr>
          <a:xfrm>
            <a:off x="2417012" y="0"/>
            <a:ext cx="5213287" cy="461665"/>
          </a:xfrm>
          <a:prstGeom prst="rect">
            <a:avLst/>
          </a:prstGeom>
        </p:spPr>
        <p:txBody>
          <a:bodyPr wrap="none">
            <a:spAutoFit/>
          </a:bodyPr>
          <a:lstStyle/>
          <a:p>
            <a:pPr algn="ctr"/>
            <a:r>
              <a:rPr lang="es-MX" sz="2400" b="1" dirty="0"/>
              <a:t>TRANSFERENCIA DE RECURSOS </a:t>
            </a:r>
          </a:p>
        </p:txBody>
      </p:sp>
      <p:sp>
        <p:nvSpPr>
          <p:cNvPr id="15" name="14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81178154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1"/>
          </p:nvPr>
        </p:nvSpPr>
        <p:spPr/>
        <p:txBody>
          <a:bodyPr/>
          <a:lstStyle/>
          <a:p>
            <a:fld id="{B5E26726-A65E-4237-98AD-6D400ECB0189}" type="slidenum">
              <a:rPr lang="es-MX" smtClean="0"/>
              <a:pPr/>
              <a:t>3</a:t>
            </a:fld>
            <a:endParaRPr lang="es-MX" dirty="0"/>
          </a:p>
        </p:txBody>
      </p:sp>
      <p:sp>
        <p:nvSpPr>
          <p:cNvPr id="4" name="CuadroTexto 3"/>
          <p:cNvSpPr txBox="1"/>
          <p:nvPr/>
        </p:nvSpPr>
        <p:spPr>
          <a:xfrm>
            <a:off x="755576" y="2924944"/>
            <a:ext cx="7715200" cy="1015663"/>
          </a:xfrm>
          <a:prstGeom prst="rect">
            <a:avLst/>
          </a:prstGeom>
          <a:noFill/>
        </p:spPr>
        <p:txBody>
          <a:bodyPr wrap="square" rtlCol="0">
            <a:spAutoFit/>
          </a:bodyPr>
          <a:lstStyle/>
          <a:p>
            <a:pPr algn="ctr"/>
            <a:r>
              <a:rPr lang="es-MX" sz="6000" b="1" dirty="0"/>
              <a:t>ANTECEDENTES</a:t>
            </a:r>
            <a:endParaRPr lang="es-MX" sz="6000" dirty="0"/>
          </a:p>
        </p:txBody>
      </p:sp>
    </p:spTree>
    <p:extLst>
      <p:ext uri="{BB962C8B-B14F-4D97-AF65-F5344CB8AC3E}">
        <p14:creationId xmlns:p14="http://schemas.microsoft.com/office/powerpoint/2010/main" val="26015957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14 CuadroTexto"/>
          <p:cNvSpPr txBox="1"/>
          <p:nvPr/>
        </p:nvSpPr>
        <p:spPr>
          <a:xfrm>
            <a:off x="571472" y="1714488"/>
            <a:ext cx="8215370" cy="3970318"/>
          </a:xfrm>
          <a:prstGeom prst="rect">
            <a:avLst/>
          </a:prstGeom>
          <a:noFill/>
        </p:spPr>
        <p:txBody>
          <a:bodyPr wrap="square" rtlCol="0">
            <a:spAutoFit/>
          </a:bodyPr>
          <a:lstStyle/>
          <a:p>
            <a:pPr algn="ctr"/>
            <a:endParaRPr lang="es-MX" sz="3600" b="1" dirty="0" smtClean="0">
              <a:solidFill>
                <a:schemeClr val="bg1"/>
              </a:solidFill>
              <a:latin typeface="Arial" pitchFamily="34" charset="0"/>
              <a:cs typeface="Arial" pitchFamily="34" charset="0"/>
            </a:endParaRPr>
          </a:p>
          <a:p>
            <a:pPr algn="ctr"/>
            <a:r>
              <a:rPr lang="es-MX" sz="3600" b="1" dirty="0" smtClean="0">
                <a:solidFill>
                  <a:schemeClr val="bg1"/>
                </a:solidFill>
                <a:latin typeface="Arial" pitchFamily="34" charset="0"/>
                <a:cs typeface="Arial" pitchFamily="34" charset="0"/>
              </a:rPr>
              <a:t> </a:t>
            </a:r>
          </a:p>
          <a:p>
            <a:pPr algn="ctr"/>
            <a:r>
              <a:rPr lang="es-MX" sz="3600" b="1" dirty="0" smtClean="0">
                <a:solidFill>
                  <a:schemeClr val="bg1"/>
                </a:solidFill>
                <a:latin typeface="Arial" pitchFamily="34" charset="0"/>
                <a:cs typeface="Arial" pitchFamily="34" charset="0"/>
              </a:rPr>
              <a:t> </a:t>
            </a:r>
            <a:r>
              <a:rPr lang="es-MX" sz="3600" b="1" dirty="0" smtClean="0"/>
              <a:t>REGISTRO E INFORMACIÓN </a:t>
            </a:r>
          </a:p>
          <a:p>
            <a:pPr algn="ctr"/>
            <a:r>
              <a:rPr lang="es-MX" sz="3600" b="1" dirty="0" smtClean="0"/>
              <a:t>CONTABLE Y PRESUPUESTARIA</a:t>
            </a:r>
            <a:endParaRPr lang="es-ES" sz="3600" b="1" dirty="0" smtClean="0"/>
          </a:p>
          <a:p>
            <a:pPr algn="ctr"/>
            <a:endParaRPr lang="es-MX" sz="3600" b="1" dirty="0" smtClean="0">
              <a:solidFill>
                <a:schemeClr val="bg1"/>
              </a:solidFill>
              <a:latin typeface="Arial" pitchFamily="34" charset="0"/>
              <a:cs typeface="Arial" pitchFamily="34" charset="0"/>
            </a:endParaRPr>
          </a:p>
          <a:p>
            <a:pPr algn="ctr"/>
            <a:endParaRPr lang="es-MX" sz="3600" b="1" dirty="0" smtClean="0">
              <a:solidFill>
                <a:schemeClr val="bg1"/>
              </a:solidFill>
              <a:latin typeface="Arial" pitchFamily="34" charset="0"/>
              <a:cs typeface="Arial" pitchFamily="34" charset="0"/>
            </a:endParaRPr>
          </a:p>
          <a:p>
            <a:pPr algn="ctr"/>
            <a:endParaRPr lang="es-MX" sz="3600" b="1" dirty="0" smtClean="0">
              <a:solidFill>
                <a:schemeClr val="bg1"/>
              </a:solidFill>
              <a:latin typeface="Arial" pitchFamily="34" charset="0"/>
              <a:cs typeface="Arial" pitchFamily="34" charset="0"/>
            </a:endParaRPr>
          </a:p>
        </p:txBody>
      </p:sp>
      <p:sp>
        <p:nvSpPr>
          <p:cNvPr id="5" name="4 Marcador de número de diapositiva"/>
          <p:cNvSpPr>
            <a:spLocks noGrp="1"/>
          </p:cNvSpPr>
          <p:nvPr>
            <p:ph type="sldNum" sz="quarter" idx="11"/>
          </p:nvPr>
        </p:nvSpPr>
        <p:spPr>
          <a:xfrm>
            <a:off x="6715140" y="6492875"/>
            <a:ext cx="2133600" cy="365125"/>
          </a:xfrm>
        </p:spPr>
        <p:txBody>
          <a:bodyPr/>
          <a:lstStyle/>
          <a:p>
            <a:fld id="{B5E26726-A65E-4237-98AD-6D400ECB0189}" type="slidenum">
              <a:rPr lang="es-MX" smtClean="0"/>
              <a:pPr/>
              <a:t>30</a:t>
            </a:fld>
            <a:endParaRPr lang="es-MX" dirty="0"/>
          </a:p>
        </p:txBody>
      </p:sp>
      <p:sp>
        <p:nvSpPr>
          <p:cNvPr id="7" name="6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5"/>
          <p:cNvSpPr>
            <a:spLocks noChangeArrowheads="1"/>
          </p:cNvSpPr>
          <p:nvPr/>
        </p:nvSpPr>
        <p:spPr bwMode="black">
          <a:xfrm>
            <a:off x="285720" y="0"/>
            <a:ext cx="8429684" cy="857232"/>
          </a:xfrm>
          <a:prstGeom prst="roundRect">
            <a:avLst>
              <a:gd name="adj" fmla="val 50000"/>
            </a:avLst>
          </a:prstGeom>
          <a:noFill/>
          <a:ln w="9525">
            <a:noFill/>
            <a:round/>
            <a:headEnd/>
            <a:tailEnd/>
          </a:ln>
        </p:spPr>
        <p:txBody>
          <a:bodyPr wrap="none" anchor="ctr"/>
          <a:lstStyle/>
          <a:p>
            <a:pPr algn="ctr"/>
            <a:r>
              <a:rPr lang="es-MX" sz="2400" b="1" dirty="0"/>
              <a:t>REGISTRO E INFORMACIÓN </a:t>
            </a:r>
            <a:endParaRPr lang="es-MX" sz="2400" b="1" dirty="0" smtClean="0"/>
          </a:p>
          <a:p>
            <a:pPr algn="ctr"/>
            <a:r>
              <a:rPr lang="es-MX" sz="2400" b="1" dirty="0" smtClean="0"/>
              <a:t>CONTABLE </a:t>
            </a:r>
            <a:r>
              <a:rPr lang="es-MX" sz="2400" b="1" dirty="0"/>
              <a:t>Y PRESUPUESTARIA</a:t>
            </a:r>
            <a:endParaRPr lang="es-ES" sz="2400" b="1" dirty="0"/>
          </a:p>
        </p:txBody>
      </p:sp>
      <p:sp>
        <p:nvSpPr>
          <p:cNvPr id="12" name="11 CuadroTexto"/>
          <p:cNvSpPr txBox="1"/>
          <p:nvPr/>
        </p:nvSpPr>
        <p:spPr bwMode="black">
          <a:xfrm>
            <a:off x="357158" y="928670"/>
            <a:ext cx="8501122" cy="3139321"/>
          </a:xfrm>
          <a:prstGeom prst="rect">
            <a:avLst/>
          </a:prstGeom>
          <a:noFill/>
        </p:spPr>
        <p:txBody>
          <a:bodyPr wrap="square" rtlCol="0">
            <a:spAutoFit/>
          </a:bodyPr>
          <a:lstStyle/>
          <a:p>
            <a:pPr algn="just">
              <a:lnSpc>
                <a:spcPct val="150000"/>
              </a:lnSpc>
              <a:buClr>
                <a:schemeClr val="accent2">
                  <a:lumMod val="75000"/>
                </a:schemeClr>
              </a:buClr>
            </a:pPr>
            <a:endParaRPr lang="es-MX" sz="2200" b="1" cap="all" dirty="0" smtClean="0"/>
          </a:p>
          <a:p>
            <a:pPr algn="just">
              <a:lnSpc>
                <a:spcPct val="150000"/>
              </a:lnSpc>
              <a:buClr>
                <a:schemeClr val="accent2">
                  <a:lumMod val="75000"/>
                </a:schemeClr>
              </a:buClr>
            </a:pPr>
            <a:r>
              <a:rPr lang="es-MX" sz="2200" b="1" cap="all" dirty="0" smtClean="0"/>
              <a:t>realizar la conciliación de cifras y obras entre las áreas de tesorería, Y LAS EJECUTORAS para asegurar que la información que manejan coincide, en caso contrario determinar las diferencias y las causas.</a:t>
            </a:r>
          </a:p>
        </p:txBody>
      </p:sp>
      <p:sp>
        <p:nvSpPr>
          <p:cNvPr id="13" name="12 Marcador de número de diapositiva"/>
          <p:cNvSpPr>
            <a:spLocks noGrp="1"/>
          </p:cNvSpPr>
          <p:nvPr>
            <p:ph type="sldNum" sz="quarter" idx="11"/>
          </p:nvPr>
        </p:nvSpPr>
        <p:spPr bwMode="black">
          <a:xfrm>
            <a:off x="6572264" y="6492875"/>
            <a:ext cx="2133600" cy="365125"/>
          </a:xfrm>
        </p:spPr>
        <p:txBody>
          <a:bodyPr/>
          <a:lstStyle/>
          <a:p>
            <a:fld id="{B5E26726-A65E-4237-98AD-6D400ECB0189}" type="slidenum">
              <a:rPr lang="es-MX" smtClean="0"/>
              <a:pPr/>
              <a:t>31</a:t>
            </a:fld>
            <a:endParaRPr lang="es-MX" dirty="0"/>
          </a:p>
        </p:txBody>
      </p:sp>
      <p:sp>
        <p:nvSpPr>
          <p:cNvPr id="15" name="14 CuadroTexto"/>
          <p:cNvSpPr txBox="1"/>
          <p:nvPr/>
        </p:nvSpPr>
        <p:spPr bwMode="black">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5"/>
          <p:cNvSpPr>
            <a:spLocks noChangeArrowheads="1"/>
          </p:cNvSpPr>
          <p:nvPr/>
        </p:nvSpPr>
        <p:spPr bwMode="black">
          <a:xfrm>
            <a:off x="1357290" y="0"/>
            <a:ext cx="6578600" cy="785794"/>
          </a:xfrm>
          <a:prstGeom prst="roundRect">
            <a:avLst>
              <a:gd name="adj" fmla="val 50000"/>
            </a:avLst>
          </a:prstGeom>
          <a:noFill/>
          <a:ln w="9525">
            <a:noFill/>
            <a:round/>
            <a:headEnd/>
            <a:tailEnd/>
          </a:ln>
        </p:spPr>
        <p:txBody>
          <a:bodyPr wrap="none" anchor="ctr"/>
          <a:lstStyle/>
          <a:p>
            <a:pPr algn="ctr"/>
            <a:r>
              <a:rPr lang="es-MX" sz="2400" b="1" dirty="0"/>
              <a:t>REGISTRO E INFORMACIÓN </a:t>
            </a:r>
            <a:endParaRPr lang="es-MX" sz="2400" b="1" dirty="0" smtClean="0"/>
          </a:p>
          <a:p>
            <a:pPr algn="ctr"/>
            <a:r>
              <a:rPr lang="es-MX" sz="2400" b="1" dirty="0" smtClean="0"/>
              <a:t>CONTABLE </a:t>
            </a:r>
            <a:r>
              <a:rPr lang="es-MX" sz="2400" b="1" dirty="0"/>
              <a:t>Y PRESUPUESTARIA</a:t>
            </a:r>
            <a:endParaRPr lang="es-ES" sz="2400" b="1" dirty="0"/>
          </a:p>
        </p:txBody>
      </p:sp>
      <p:sp>
        <p:nvSpPr>
          <p:cNvPr id="12" name="11 CuadroTexto"/>
          <p:cNvSpPr txBox="1"/>
          <p:nvPr/>
        </p:nvSpPr>
        <p:spPr bwMode="black">
          <a:xfrm>
            <a:off x="285720" y="1285860"/>
            <a:ext cx="8572560" cy="5678478"/>
          </a:xfrm>
          <a:prstGeom prst="rect">
            <a:avLst/>
          </a:prstGeom>
          <a:noFill/>
        </p:spPr>
        <p:txBody>
          <a:bodyPr wrap="square" rtlCol="0">
            <a:spAutoFit/>
          </a:bodyPr>
          <a:lstStyle/>
          <a:p>
            <a:pPr algn="just">
              <a:lnSpc>
                <a:spcPct val="150000"/>
              </a:lnSpc>
              <a:buClr>
                <a:schemeClr val="tx1"/>
              </a:buClr>
            </a:pPr>
            <a:endParaRPr lang="es-MX" sz="2200" b="1" dirty="0" smtClean="0"/>
          </a:p>
          <a:p>
            <a:pPr algn="just">
              <a:lnSpc>
                <a:spcPct val="150000"/>
              </a:lnSpc>
              <a:buClr>
                <a:schemeClr val="tx1"/>
              </a:buClr>
            </a:pPr>
            <a:r>
              <a:rPr lang="es-MX" sz="2200" b="1" cap="all" dirty="0" smtClean="0"/>
              <a:t>COMPROBAR </a:t>
            </a:r>
            <a:r>
              <a:rPr lang="es-MX" sz="2200" b="1" cap="all" dirty="0"/>
              <a:t>QUE EL ENTE FISCALIZADO REGISTRÓ EN SU CONTABILIDAD LAS OPERACIONES REALIZADAS CON RECURSOS DEL FORTAMUN-DF; ASIMISMO, QUE SE DISPONE DE LA DOCUMENTACIÓN JUSTIFICATIVA Y COMPROBATORIA, LA CUAL DEBE CUMPLIR CON LOS REQUISITOS FISCALES Y ESTAR CANCELADA CON LA LEYENDA DE “OPERADO” E IDENTIFICADA CON EL NOMBRE DEL FONDO.</a:t>
            </a:r>
          </a:p>
          <a:p>
            <a:pPr algn="just">
              <a:lnSpc>
                <a:spcPct val="150000"/>
              </a:lnSpc>
              <a:buClr>
                <a:schemeClr val="tx1"/>
              </a:buClr>
            </a:pPr>
            <a:r>
              <a:rPr lang="es-MX" sz="2200" b="1" cap="all" dirty="0" smtClean="0"/>
              <a:t> </a:t>
            </a:r>
          </a:p>
          <a:p>
            <a:pPr algn="just">
              <a:lnSpc>
                <a:spcPct val="150000"/>
              </a:lnSpc>
              <a:buClr>
                <a:schemeClr val="tx1"/>
              </a:buClr>
            </a:pPr>
            <a:endParaRPr lang="es-MX" sz="2200" b="1" cap="all" dirty="0" smtClean="0"/>
          </a:p>
        </p:txBody>
      </p:sp>
      <p:sp>
        <p:nvSpPr>
          <p:cNvPr id="13" name="12 Marcador de número de diapositiva"/>
          <p:cNvSpPr>
            <a:spLocks noGrp="1"/>
          </p:cNvSpPr>
          <p:nvPr>
            <p:ph type="sldNum" sz="quarter" idx="11"/>
          </p:nvPr>
        </p:nvSpPr>
        <p:spPr bwMode="black">
          <a:xfrm>
            <a:off x="6572264" y="6492875"/>
            <a:ext cx="2133600" cy="365125"/>
          </a:xfrm>
        </p:spPr>
        <p:txBody>
          <a:bodyPr/>
          <a:lstStyle/>
          <a:p>
            <a:fld id="{B5E26726-A65E-4237-98AD-6D400ECB0189}" type="slidenum">
              <a:rPr lang="es-MX" smtClean="0"/>
              <a:pPr/>
              <a:t>32</a:t>
            </a:fld>
            <a:endParaRPr lang="es-MX" dirty="0"/>
          </a:p>
        </p:txBody>
      </p:sp>
      <p:sp>
        <p:nvSpPr>
          <p:cNvPr id="15" name="14 CuadroTexto"/>
          <p:cNvSpPr txBox="1"/>
          <p:nvPr/>
        </p:nvSpPr>
        <p:spPr bwMode="black">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1"/>
          </p:nvPr>
        </p:nvSpPr>
        <p:spPr>
          <a:xfrm>
            <a:off x="6643702" y="6492875"/>
            <a:ext cx="2133600" cy="365125"/>
          </a:xfrm>
        </p:spPr>
        <p:txBody>
          <a:bodyPr/>
          <a:lstStyle/>
          <a:p>
            <a:fld id="{B5E26726-A65E-4237-98AD-6D400ECB0189}" type="slidenum">
              <a:rPr lang="es-MX" smtClean="0"/>
              <a:pPr/>
              <a:t>33</a:t>
            </a:fld>
            <a:endParaRPr lang="es-MX" dirty="0"/>
          </a:p>
        </p:txBody>
      </p:sp>
      <p:sp>
        <p:nvSpPr>
          <p:cNvPr id="3" name="2 CuadroTexto"/>
          <p:cNvSpPr txBox="1"/>
          <p:nvPr/>
        </p:nvSpPr>
        <p:spPr>
          <a:xfrm>
            <a:off x="1571604" y="2643182"/>
            <a:ext cx="5786478" cy="1200329"/>
          </a:xfrm>
          <a:prstGeom prst="rect">
            <a:avLst/>
          </a:prstGeom>
          <a:noFill/>
        </p:spPr>
        <p:txBody>
          <a:bodyPr wrap="square" rtlCol="0">
            <a:spAutoFit/>
          </a:bodyPr>
          <a:lstStyle/>
          <a:p>
            <a:pPr algn="ctr"/>
            <a:r>
              <a:rPr lang="es-MX" sz="3600" b="1" dirty="0" smtClean="0"/>
              <a:t>DESTINO DE LOS RECURSOS</a:t>
            </a:r>
            <a:endParaRPr lang="es-MX" sz="3600" b="1" dirty="0"/>
          </a:p>
        </p:txBody>
      </p:sp>
      <p:sp>
        <p:nvSpPr>
          <p:cNvPr id="7" name="6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2953331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1"/>
          </p:nvPr>
        </p:nvSpPr>
        <p:spPr>
          <a:xfrm>
            <a:off x="6715140" y="6492875"/>
            <a:ext cx="2133600" cy="365125"/>
          </a:xfrm>
        </p:spPr>
        <p:txBody>
          <a:bodyPr/>
          <a:lstStyle/>
          <a:p>
            <a:fld id="{B5E26726-A65E-4237-98AD-6D400ECB0189}" type="slidenum">
              <a:rPr lang="es-MX" smtClean="0"/>
              <a:pPr/>
              <a:t>34</a:t>
            </a:fld>
            <a:endParaRPr lang="es-MX" dirty="0"/>
          </a:p>
        </p:txBody>
      </p:sp>
      <p:sp>
        <p:nvSpPr>
          <p:cNvPr id="6" name="5 CuadroTexto"/>
          <p:cNvSpPr txBox="1"/>
          <p:nvPr/>
        </p:nvSpPr>
        <p:spPr>
          <a:xfrm>
            <a:off x="357158" y="1071546"/>
            <a:ext cx="8358246" cy="1615827"/>
          </a:xfrm>
          <a:prstGeom prst="rect">
            <a:avLst/>
          </a:prstGeom>
          <a:noFill/>
        </p:spPr>
        <p:txBody>
          <a:bodyPr wrap="square" rtlCol="0">
            <a:spAutoFit/>
          </a:bodyPr>
          <a:lstStyle/>
          <a:p>
            <a:pPr algn="just">
              <a:lnSpc>
                <a:spcPct val="150000"/>
              </a:lnSpc>
            </a:pPr>
            <a:r>
              <a:rPr lang="es-MX" sz="2200" b="1" dirty="0" smtClean="0">
                <a:latin typeface="Arial" pitchFamily="34" charset="0"/>
                <a:cs typeface="Arial" pitchFamily="34" charset="0"/>
              </a:rPr>
              <a:t>SATISFACCIÓN DE LOS REQUERIMIENTOS DEL MUNICIPIO O DEMARCACIÓN TERRITORIAL, CON PRIORIDAD EN:</a:t>
            </a:r>
          </a:p>
          <a:p>
            <a:pPr algn="just">
              <a:lnSpc>
                <a:spcPct val="150000"/>
              </a:lnSpc>
            </a:pPr>
            <a:r>
              <a:rPr lang="es-MX" sz="2200" b="1" dirty="0" smtClean="0">
                <a:latin typeface="Arial" pitchFamily="34" charset="0"/>
                <a:cs typeface="Arial" pitchFamily="34" charset="0"/>
              </a:rPr>
              <a:t> </a:t>
            </a:r>
          </a:p>
        </p:txBody>
      </p:sp>
      <p:sp>
        <p:nvSpPr>
          <p:cNvPr id="7" name="6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
        <p:nvSpPr>
          <p:cNvPr id="5" name="4 CuadroTexto"/>
          <p:cNvSpPr txBox="1"/>
          <p:nvPr/>
        </p:nvSpPr>
        <p:spPr>
          <a:xfrm>
            <a:off x="1428728" y="0"/>
            <a:ext cx="5715040" cy="461665"/>
          </a:xfrm>
          <a:prstGeom prst="rect">
            <a:avLst/>
          </a:prstGeom>
          <a:noFill/>
        </p:spPr>
        <p:txBody>
          <a:bodyPr wrap="square" rtlCol="0">
            <a:spAutoFit/>
          </a:bodyPr>
          <a:lstStyle/>
          <a:p>
            <a:pPr algn="ctr"/>
            <a:r>
              <a:rPr lang="es-MX" sz="2400" b="1" dirty="0" smtClean="0">
                <a:latin typeface="Arial" pitchFamily="34" charset="0"/>
                <a:cs typeface="Arial" pitchFamily="34" charset="0"/>
              </a:rPr>
              <a:t>          FORTAMUN-DF. DESTINO</a:t>
            </a:r>
            <a:endParaRPr lang="es-MX" sz="2400" b="1" dirty="0">
              <a:latin typeface="Arial" pitchFamily="34" charset="0"/>
              <a:cs typeface="Arial" pitchFamily="34" charset="0"/>
            </a:endParaRPr>
          </a:p>
        </p:txBody>
      </p:sp>
      <p:sp>
        <p:nvSpPr>
          <p:cNvPr id="2" name="Rectángulo 1"/>
          <p:cNvSpPr/>
          <p:nvPr/>
        </p:nvSpPr>
        <p:spPr>
          <a:xfrm>
            <a:off x="755576" y="2425182"/>
            <a:ext cx="2952328" cy="13638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buFont typeface="Arial" pitchFamily="34" charset="0"/>
              <a:buChar char="•"/>
            </a:pPr>
            <a:r>
              <a:rPr lang="es-MX" b="1" dirty="0">
                <a:solidFill>
                  <a:schemeClr val="bg1"/>
                </a:solidFill>
                <a:latin typeface="Arial" pitchFamily="34" charset="0"/>
                <a:cs typeface="Arial" pitchFamily="34" charset="0"/>
              </a:rPr>
              <a:t>OBLIGACIONES FINANCIERAS</a:t>
            </a:r>
            <a:r>
              <a:rPr lang="es-MX" b="1" dirty="0" smtClean="0">
                <a:solidFill>
                  <a:schemeClr val="bg1"/>
                </a:solidFill>
                <a:latin typeface="Arial" pitchFamily="34" charset="0"/>
                <a:cs typeface="Arial" pitchFamily="34" charset="0"/>
              </a:rPr>
              <a:t>.</a:t>
            </a:r>
            <a:endParaRPr lang="es-MX" b="1" dirty="0">
              <a:solidFill>
                <a:schemeClr val="bg1"/>
              </a:solidFill>
              <a:latin typeface="Arial" pitchFamily="34" charset="0"/>
              <a:cs typeface="Arial" pitchFamily="34" charset="0"/>
            </a:endParaRPr>
          </a:p>
        </p:txBody>
      </p:sp>
      <p:sp>
        <p:nvSpPr>
          <p:cNvPr id="3" name="Rectángulo 2"/>
          <p:cNvSpPr/>
          <p:nvPr/>
        </p:nvSpPr>
        <p:spPr>
          <a:xfrm>
            <a:off x="4427984" y="2276872"/>
            <a:ext cx="4248472" cy="17281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buFont typeface="Arial" pitchFamily="34" charset="0"/>
              <a:buChar char="•"/>
            </a:pPr>
            <a:r>
              <a:rPr lang="es-MX" b="1" dirty="0" smtClean="0">
                <a:solidFill>
                  <a:schemeClr val="bg1"/>
                </a:solidFill>
                <a:latin typeface="Arial" pitchFamily="34" charset="0"/>
                <a:cs typeface="Arial" pitchFamily="34" charset="0"/>
              </a:rPr>
              <a:t>PAGO </a:t>
            </a:r>
            <a:r>
              <a:rPr lang="es-MX" b="1" dirty="0">
                <a:solidFill>
                  <a:schemeClr val="bg1"/>
                </a:solidFill>
                <a:latin typeface="Arial" pitchFamily="34" charset="0"/>
                <a:cs typeface="Arial" pitchFamily="34" charset="0"/>
              </a:rPr>
              <a:t>DE DERECHOS Y APROVECHAMIENTOS DE AGUA Y DESCARGAS DE AGUAS RESIDUALES.</a:t>
            </a:r>
          </a:p>
        </p:txBody>
      </p:sp>
      <p:sp>
        <p:nvSpPr>
          <p:cNvPr id="8" name="Rectángulo 7"/>
          <p:cNvSpPr/>
          <p:nvPr/>
        </p:nvSpPr>
        <p:spPr>
          <a:xfrm>
            <a:off x="755576" y="4365104"/>
            <a:ext cx="2952328" cy="17281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buFont typeface="Arial" pitchFamily="34" charset="0"/>
              <a:buChar char="•"/>
            </a:pPr>
            <a:r>
              <a:rPr lang="es-MX" b="1">
                <a:solidFill>
                  <a:schemeClr val="bg1"/>
                </a:solidFill>
                <a:latin typeface="Arial" pitchFamily="34" charset="0"/>
                <a:cs typeface="Arial" pitchFamily="34" charset="0"/>
              </a:rPr>
              <a:t>MODERNIZACIÓN DE SISTEMAS DE RECAUDACIÓN LOCALES.</a:t>
            </a:r>
            <a:endParaRPr lang="es-MX" b="1" dirty="0">
              <a:solidFill>
                <a:schemeClr val="bg1"/>
              </a:solidFill>
              <a:latin typeface="Arial" pitchFamily="34" charset="0"/>
              <a:cs typeface="Arial" pitchFamily="34" charset="0"/>
            </a:endParaRPr>
          </a:p>
        </p:txBody>
      </p:sp>
      <p:sp>
        <p:nvSpPr>
          <p:cNvPr id="9" name="Rectángulo 8"/>
          <p:cNvSpPr/>
          <p:nvPr/>
        </p:nvSpPr>
        <p:spPr>
          <a:xfrm>
            <a:off x="4427984" y="4365104"/>
            <a:ext cx="4248472"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buFont typeface="Arial" pitchFamily="34" charset="0"/>
              <a:buChar char="•"/>
            </a:pPr>
            <a:r>
              <a:rPr lang="es-MX" b="1" dirty="0">
                <a:solidFill>
                  <a:schemeClr val="bg1"/>
                </a:solidFill>
                <a:latin typeface="Arial" pitchFamily="34" charset="0"/>
                <a:cs typeface="Arial" pitchFamily="34" charset="0"/>
              </a:rPr>
              <a:t>NECESIDADES VINCULADAS CON SEGURIDAD PÚBLICA</a:t>
            </a:r>
            <a:r>
              <a:rPr lang="es-MX" b="1" dirty="0" smtClean="0">
                <a:solidFill>
                  <a:schemeClr val="bg1"/>
                </a:solidFill>
                <a:latin typeface="Arial" pitchFamily="34" charset="0"/>
                <a:cs typeface="Arial" pitchFamily="34" charset="0"/>
              </a:rPr>
              <a:t>. (20% POR LO MENOS)</a:t>
            </a:r>
            <a:endParaRPr lang="es-ES"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7467037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1"/>
          </p:nvPr>
        </p:nvSpPr>
        <p:spPr>
          <a:xfrm>
            <a:off x="6643702" y="6492875"/>
            <a:ext cx="2133600" cy="365125"/>
          </a:xfrm>
        </p:spPr>
        <p:txBody>
          <a:bodyPr/>
          <a:lstStyle/>
          <a:p>
            <a:fld id="{B5E26726-A65E-4237-98AD-6D400ECB0189}" type="slidenum">
              <a:rPr lang="es-MX" smtClean="0"/>
              <a:pPr/>
              <a:t>35</a:t>
            </a:fld>
            <a:endParaRPr lang="es-MX" dirty="0"/>
          </a:p>
        </p:txBody>
      </p:sp>
      <p:sp>
        <p:nvSpPr>
          <p:cNvPr id="3" name="2 CuadroTexto"/>
          <p:cNvSpPr txBox="1"/>
          <p:nvPr/>
        </p:nvSpPr>
        <p:spPr>
          <a:xfrm>
            <a:off x="214282" y="2143116"/>
            <a:ext cx="8643998" cy="1754326"/>
          </a:xfrm>
          <a:prstGeom prst="rect">
            <a:avLst/>
          </a:prstGeom>
          <a:noFill/>
        </p:spPr>
        <p:txBody>
          <a:bodyPr wrap="square" rtlCol="0">
            <a:spAutoFit/>
          </a:bodyPr>
          <a:lstStyle/>
          <a:p>
            <a:pPr algn="ctr"/>
            <a:r>
              <a:rPr lang="es-MX" sz="3600" b="1" dirty="0" smtClean="0"/>
              <a:t>TRANSPARENCIA DEL EJERCICIO, </a:t>
            </a:r>
          </a:p>
          <a:p>
            <a:pPr algn="ctr"/>
            <a:r>
              <a:rPr lang="es-MX" sz="3600" b="1" dirty="0" smtClean="0"/>
              <a:t>DESTINO Y RESULTADOS DEL FONDO</a:t>
            </a:r>
            <a:endParaRPr lang="es-ES" sz="3600" b="1" dirty="0"/>
          </a:p>
        </p:txBody>
      </p:sp>
      <p:sp>
        <p:nvSpPr>
          <p:cNvPr id="7" name="6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CuadroTexto"/>
          <p:cNvSpPr txBox="1"/>
          <p:nvPr/>
        </p:nvSpPr>
        <p:spPr bwMode="black">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
        <p:nvSpPr>
          <p:cNvPr id="9" name="AutoShape 5"/>
          <p:cNvSpPr>
            <a:spLocks noChangeArrowheads="1"/>
          </p:cNvSpPr>
          <p:nvPr/>
        </p:nvSpPr>
        <p:spPr bwMode="black">
          <a:xfrm>
            <a:off x="1214414" y="214290"/>
            <a:ext cx="6578600" cy="694430"/>
          </a:xfrm>
          <a:prstGeom prst="roundRect">
            <a:avLst>
              <a:gd name="adj" fmla="val 50000"/>
            </a:avLst>
          </a:prstGeom>
          <a:noFill/>
          <a:ln w="9525">
            <a:noFill/>
            <a:round/>
            <a:headEnd/>
            <a:tailEnd/>
          </a:ln>
        </p:spPr>
        <p:txBody>
          <a:bodyPr wrap="none" anchor="ctr"/>
          <a:lstStyle/>
          <a:p>
            <a:pPr algn="ctr"/>
            <a:r>
              <a:rPr lang="es-MX" sz="2400" b="1" dirty="0" smtClean="0"/>
              <a:t>TRANSPARENCIA DEL EJERCICIO, </a:t>
            </a:r>
          </a:p>
          <a:p>
            <a:pPr algn="ctr"/>
            <a:r>
              <a:rPr lang="es-MX" sz="2400" b="1" dirty="0" smtClean="0"/>
              <a:t>DESTINO Y RESULTADOS DEL FONDO</a:t>
            </a:r>
            <a:endParaRPr lang="es-ES" sz="2400" b="1" dirty="0"/>
          </a:p>
        </p:txBody>
      </p:sp>
      <p:sp>
        <p:nvSpPr>
          <p:cNvPr id="12" name="11 CuadroTexto"/>
          <p:cNvSpPr txBox="1"/>
          <p:nvPr/>
        </p:nvSpPr>
        <p:spPr bwMode="black">
          <a:xfrm>
            <a:off x="214282" y="908720"/>
            <a:ext cx="8358245" cy="4524315"/>
          </a:xfrm>
          <a:prstGeom prst="rect">
            <a:avLst/>
          </a:prstGeom>
          <a:noFill/>
        </p:spPr>
        <p:txBody>
          <a:bodyPr wrap="square" rtlCol="0">
            <a:spAutoFit/>
          </a:bodyPr>
          <a:lstStyle/>
          <a:p>
            <a:pPr lvl="0" indent="182563" algn="just" fontAlgn="base">
              <a:spcBef>
                <a:spcPct val="0"/>
              </a:spcBef>
              <a:spcAft>
                <a:spcPct val="0"/>
              </a:spcAft>
            </a:pPr>
            <a:endParaRPr kumimoji="0" lang="es-ES" sz="2200" b="1" i="0" u="none" strike="noStrike" cap="none" normalizeH="0" baseline="0" dirty="0" smtClean="0">
              <a:ln>
                <a:noFill/>
              </a:ln>
              <a:solidFill>
                <a:schemeClr val="bg1"/>
              </a:solidFill>
              <a:effectLst/>
            </a:endParaRPr>
          </a:p>
          <a:p>
            <a:pPr lvl="0" indent="182563" algn="just" fontAlgn="base">
              <a:spcBef>
                <a:spcPct val="0"/>
              </a:spcBef>
              <a:spcAft>
                <a:spcPct val="0"/>
              </a:spcAft>
            </a:pPr>
            <a:endParaRPr lang="es-MX" sz="2200" b="1" cap="all" dirty="0" smtClean="0">
              <a:solidFill>
                <a:schemeClr val="bg1"/>
              </a:solidFill>
            </a:endParaRPr>
          </a:p>
          <a:p>
            <a:pPr algn="just" fontAlgn="base">
              <a:spcBef>
                <a:spcPct val="0"/>
              </a:spcBef>
              <a:spcAft>
                <a:spcPct val="0"/>
              </a:spcAft>
            </a:pPr>
            <a:r>
              <a:rPr lang="es-ES" sz="2400" b="1" dirty="0" smtClean="0"/>
              <a:t> </a:t>
            </a:r>
            <a:r>
              <a:rPr lang="es-ES" sz="2200" b="1" dirty="0">
                <a:latin typeface="Arial" pitchFamily="34" charset="0"/>
                <a:cs typeface="Arial" pitchFamily="34" charset="0"/>
              </a:rPr>
              <a:t>VERIFICAR QUE EL ENTE FISCALIZADO INFORMÓ TRIMESTRALMENTE A LA SHCP SOBRE EL EJERCICIO, DESTINO Y LOS RESULTADOS OBTENIDOS RESPECTO DE LOS RECURSOS DEL FONDO MEDIANTE EL SISTEMA DE FORMATO ÚNICO; LA CALIDAD DE LA INFORMACIÓN EN LOS FORMATOS DE GESTIÓN DE PROYECTOS Y DE AVANCE FINANCIERO, Y CONSTAR QUE LOS INFORMES FUERON PUBLICADOS EN SUS ÓRGANOS LOCALES OFICIALES DE DIFUSIÓN Y EN SU PÁGINA DE INTERNET O EN OTROS MEDIOS LOCALES DE DIFUSIÓN</a:t>
            </a:r>
            <a:r>
              <a:rPr lang="es-MX" sz="2200" b="1" dirty="0">
                <a:latin typeface="Arial" pitchFamily="34" charset="0"/>
                <a:cs typeface="Arial" pitchFamily="34" charset="0"/>
              </a:rPr>
              <a:t>.</a:t>
            </a:r>
          </a:p>
          <a:p>
            <a:pPr indent="182563" algn="just" fontAlgn="base">
              <a:spcBef>
                <a:spcPct val="0"/>
              </a:spcBef>
              <a:spcAft>
                <a:spcPct val="0"/>
              </a:spcAft>
            </a:pPr>
            <a:endParaRPr lang="es-MX" sz="2200" b="1" cap="all" dirty="0" smtClean="0">
              <a:solidFill>
                <a:schemeClr val="bg1"/>
              </a:solidFill>
            </a:endParaRPr>
          </a:p>
        </p:txBody>
      </p:sp>
      <p:sp>
        <p:nvSpPr>
          <p:cNvPr id="13" name="12 Marcador de número de diapositiva"/>
          <p:cNvSpPr>
            <a:spLocks noGrp="1"/>
          </p:cNvSpPr>
          <p:nvPr>
            <p:ph type="sldNum" sz="quarter" idx="11"/>
          </p:nvPr>
        </p:nvSpPr>
        <p:spPr bwMode="black">
          <a:xfrm>
            <a:off x="6786578" y="6500834"/>
            <a:ext cx="2133600" cy="357166"/>
          </a:xfrm>
        </p:spPr>
        <p:txBody>
          <a:bodyPr/>
          <a:lstStyle/>
          <a:p>
            <a:fld id="{B5E26726-A65E-4237-98AD-6D400ECB0189}" type="slidenum">
              <a:rPr lang="es-MX" smtClean="0"/>
              <a:pPr/>
              <a:t>36</a:t>
            </a:fld>
            <a:endParaRPr lang="es-MX"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CuadroTexto"/>
          <p:cNvSpPr txBox="1"/>
          <p:nvPr/>
        </p:nvSpPr>
        <p:spPr bwMode="black">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
        <p:nvSpPr>
          <p:cNvPr id="9" name="AutoShape 5"/>
          <p:cNvSpPr>
            <a:spLocks noChangeArrowheads="1"/>
          </p:cNvSpPr>
          <p:nvPr/>
        </p:nvSpPr>
        <p:spPr bwMode="black">
          <a:xfrm>
            <a:off x="1214414" y="142852"/>
            <a:ext cx="6578600" cy="642942"/>
          </a:xfrm>
          <a:prstGeom prst="roundRect">
            <a:avLst>
              <a:gd name="adj" fmla="val 50000"/>
            </a:avLst>
          </a:prstGeom>
          <a:noFill/>
          <a:ln w="9525">
            <a:noFill/>
            <a:round/>
            <a:headEnd/>
            <a:tailEnd/>
          </a:ln>
        </p:spPr>
        <p:txBody>
          <a:bodyPr wrap="none" anchor="ctr"/>
          <a:lstStyle/>
          <a:p>
            <a:pPr algn="ctr"/>
            <a:r>
              <a:rPr lang="es-MX" sz="2400" b="1" dirty="0" smtClean="0"/>
              <a:t>TRANSPARENCIA DEL EJERCICIO, </a:t>
            </a:r>
          </a:p>
          <a:p>
            <a:pPr algn="ctr"/>
            <a:r>
              <a:rPr lang="es-MX" sz="2400" b="1" dirty="0" smtClean="0"/>
              <a:t>DESTINO Y RESULTADOS DEL FONDO</a:t>
            </a:r>
            <a:endParaRPr lang="es-ES" sz="2400" b="1" dirty="0"/>
          </a:p>
        </p:txBody>
      </p:sp>
      <p:sp>
        <p:nvSpPr>
          <p:cNvPr id="12" name="11 CuadroTexto"/>
          <p:cNvSpPr txBox="1"/>
          <p:nvPr/>
        </p:nvSpPr>
        <p:spPr bwMode="black">
          <a:xfrm>
            <a:off x="678628" y="1128923"/>
            <a:ext cx="7893899" cy="5386090"/>
          </a:xfrm>
          <a:prstGeom prst="rect">
            <a:avLst/>
          </a:prstGeom>
          <a:noFill/>
        </p:spPr>
        <p:txBody>
          <a:bodyPr wrap="square" rtlCol="0">
            <a:spAutoFit/>
          </a:bodyPr>
          <a:lstStyle/>
          <a:p>
            <a:pPr lvl="0" indent="182563" algn="just" fontAlgn="base">
              <a:spcBef>
                <a:spcPct val="0"/>
              </a:spcBef>
              <a:spcAft>
                <a:spcPct val="0"/>
              </a:spcAft>
            </a:pPr>
            <a:endParaRPr kumimoji="0" lang="es-ES" sz="2200" b="1" i="0" u="none" strike="noStrike" cap="all" normalizeH="0" baseline="0" dirty="0" smtClean="0">
              <a:ln>
                <a:noFill/>
              </a:ln>
              <a:solidFill>
                <a:schemeClr val="bg1"/>
              </a:solidFill>
              <a:effectLst/>
            </a:endParaRPr>
          </a:p>
          <a:p>
            <a:pPr lvl="0"/>
            <a:endParaRPr lang="es-ES" sz="2400" b="1" dirty="0">
              <a:solidFill>
                <a:schemeClr val="bg1"/>
              </a:solidFill>
            </a:endParaRPr>
          </a:p>
          <a:p>
            <a:pPr algn="just" fontAlgn="base">
              <a:spcBef>
                <a:spcPct val="0"/>
              </a:spcBef>
              <a:spcAft>
                <a:spcPct val="0"/>
              </a:spcAft>
            </a:pPr>
            <a:r>
              <a:rPr lang="es-ES" sz="2200" b="1" dirty="0">
                <a:latin typeface="Arial" pitchFamily="34" charset="0"/>
                <a:cs typeface="Arial" pitchFamily="34" charset="0"/>
              </a:rPr>
              <a:t>QUE LA ENTIDAD FISCALIZADA DISPONE DE UN PROGRAMA ANUAL DE EVALUACIONES (PAE) Y QUE FUE PUBLICADO EN SU PÁGINA DE INTERNET; ASIMISMO, REVISAR SI EL PAE CONSIDERÓ LA EVALUACIÓN DEL FONDO, COMPROBAR QUE SE REALIZÓ Y QUE FUE PUBLICADA EN EL SISTEMA DE FORMATO ÚNICO DE LA SHCP.</a:t>
            </a:r>
            <a:endParaRPr lang="es-MX" sz="2200" b="1" dirty="0">
              <a:latin typeface="Arial" pitchFamily="34" charset="0"/>
              <a:cs typeface="Arial" pitchFamily="34" charset="0"/>
            </a:endParaRPr>
          </a:p>
          <a:p>
            <a:pPr indent="182563" algn="just" fontAlgn="base">
              <a:spcBef>
                <a:spcPct val="0"/>
              </a:spcBef>
              <a:spcAft>
                <a:spcPct val="0"/>
              </a:spcAft>
            </a:pPr>
            <a:endParaRPr lang="es-MX" sz="2400" b="1" dirty="0" smtClean="0">
              <a:solidFill>
                <a:schemeClr val="bg1"/>
              </a:solidFill>
            </a:endParaRPr>
          </a:p>
          <a:p>
            <a:pPr indent="182563" algn="just" fontAlgn="base">
              <a:spcBef>
                <a:spcPct val="0"/>
              </a:spcBef>
              <a:spcAft>
                <a:spcPct val="0"/>
              </a:spcAft>
            </a:pPr>
            <a:endParaRPr lang="es-MX" sz="2400" b="1" u="sng" dirty="0" smtClean="0">
              <a:solidFill>
                <a:schemeClr val="bg1"/>
              </a:solidFill>
            </a:endParaRPr>
          </a:p>
          <a:p>
            <a:pPr lvl="0" indent="182563" algn="just" fontAlgn="base">
              <a:spcBef>
                <a:spcPct val="0"/>
              </a:spcBef>
              <a:spcAft>
                <a:spcPct val="0"/>
              </a:spcAft>
              <a:buFont typeface="Wingdings" pitchFamily="2" charset="2"/>
              <a:buChar char="ü"/>
            </a:pPr>
            <a:endParaRPr lang="es-MX" sz="2400" b="1" cap="all" dirty="0" smtClean="0">
              <a:solidFill>
                <a:schemeClr val="bg1"/>
              </a:solidFill>
            </a:endParaRPr>
          </a:p>
          <a:p>
            <a:pPr algn="just">
              <a:buClr>
                <a:schemeClr val="accent2">
                  <a:lumMod val="75000"/>
                </a:schemeClr>
              </a:buClr>
            </a:pPr>
            <a:endParaRPr lang="es-MX" b="1" dirty="0" smtClean="0">
              <a:solidFill>
                <a:schemeClr val="bg1"/>
              </a:solidFill>
            </a:endParaRPr>
          </a:p>
          <a:p>
            <a:pPr algn="just">
              <a:buClr>
                <a:schemeClr val="accent2">
                  <a:lumMod val="75000"/>
                </a:schemeClr>
              </a:buClr>
            </a:pPr>
            <a:endParaRPr lang="es-MX" b="1" dirty="0">
              <a:solidFill>
                <a:schemeClr val="bg1"/>
              </a:solidFill>
            </a:endParaRPr>
          </a:p>
          <a:p>
            <a:r>
              <a:rPr lang="es-MX" dirty="0"/>
              <a:t> </a:t>
            </a:r>
          </a:p>
          <a:p>
            <a:endParaRPr lang="es-MX" dirty="0"/>
          </a:p>
        </p:txBody>
      </p:sp>
      <p:sp>
        <p:nvSpPr>
          <p:cNvPr id="13" name="12 Marcador de número de diapositiva"/>
          <p:cNvSpPr>
            <a:spLocks noGrp="1"/>
          </p:cNvSpPr>
          <p:nvPr>
            <p:ph type="sldNum" sz="quarter" idx="11"/>
          </p:nvPr>
        </p:nvSpPr>
        <p:spPr bwMode="black">
          <a:xfrm>
            <a:off x="6715140" y="6492875"/>
            <a:ext cx="2133600" cy="365125"/>
          </a:xfrm>
        </p:spPr>
        <p:txBody>
          <a:bodyPr/>
          <a:lstStyle/>
          <a:p>
            <a:fld id="{B5E26726-A65E-4237-98AD-6D400ECB0189}" type="slidenum">
              <a:rPr lang="es-MX" smtClean="0"/>
              <a:pPr/>
              <a:t>37</a:t>
            </a:fld>
            <a:endParaRPr lang="es-MX"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CuadroTexto"/>
          <p:cNvSpPr txBox="1"/>
          <p:nvPr/>
        </p:nvSpPr>
        <p:spPr bwMode="black">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
        <p:nvSpPr>
          <p:cNvPr id="9" name="AutoShape 5"/>
          <p:cNvSpPr>
            <a:spLocks noChangeArrowheads="1"/>
          </p:cNvSpPr>
          <p:nvPr/>
        </p:nvSpPr>
        <p:spPr bwMode="black">
          <a:xfrm>
            <a:off x="1214414" y="142852"/>
            <a:ext cx="6578600" cy="642942"/>
          </a:xfrm>
          <a:prstGeom prst="roundRect">
            <a:avLst>
              <a:gd name="adj" fmla="val 50000"/>
            </a:avLst>
          </a:prstGeom>
          <a:noFill/>
          <a:ln w="9525">
            <a:noFill/>
            <a:round/>
            <a:headEnd/>
            <a:tailEnd/>
          </a:ln>
        </p:spPr>
        <p:txBody>
          <a:bodyPr wrap="none" anchor="ctr"/>
          <a:lstStyle/>
          <a:p>
            <a:pPr algn="ctr"/>
            <a:r>
              <a:rPr lang="es-MX" sz="2400" b="1" dirty="0" smtClean="0"/>
              <a:t>TRANSPARENCIA DEL EJERCICIO, </a:t>
            </a:r>
          </a:p>
          <a:p>
            <a:pPr algn="ctr"/>
            <a:r>
              <a:rPr lang="es-MX" sz="2400" b="1" dirty="0" smtClean="0"/>
              <a:t>DESTINO Y RESULTADOS DEL FONDO</a:t>
            </a:r>
            <a:endParaRPr lang="es-ES" sz="2400" b="1" dirty="0"/>
          </a:p>
        </p:txBody>
      </p:sp>
      <p:sp>
        <p:nvSpPr>
          <p:cNvPr id="12" name="11 CuadroTexto"/>
          <p:cNvSpPr txBox="1"/>
          <p:nvPr/>
        </p:nvSpPr>
        <p:spPr bwMode="black">
          <a:xfrm>
            <a:off x="678628" y="1128923"/>
            <a:ext cx="7893899" cy="4708981"/>
          </a:xfrm>
          <a:prstGeom prst="rect">
            <a:avLst/>
          </a:prstGeom>
          <a:noFill/>
        </p:spPr>
        <p:txBody>
          <a:bodyPr wrap="square" rtlCol="0">
            <a:spAutoFit/>
          </a:bodyPr>
          <a:lstStyle/>
          <a:p>
            <a:pPr lvl="0"/>
            <a:endParaRPr lang="es-ES" sz="2400" b="1" dirty="0" smtClean="0">
              <a:solidFill>
                <a:schemeClr val="bg1"/>
              </a:solidFill>
            </a:endParaRPr>
          </a:p>
          <a:p>
            <a:pPr lvl="0"/>
            <a:endParaRPr lang="es-ES" sz="2400" b="1" dirty="0">
              <a:solidFill>
                <a:schemeClr val="bg1"/>
              </a:solidFill>
            </a:endParaRPr>
          </a:p>
          <a:p>
            <a:pPr algn="just" fontAlgn="base">
              <a:spcBef>
                <a:spcPct val="0"/>
              </a:spcBef>
              <a:spcAft>
                <a:spcPct val="0"/>
              </a:spcAft>
            </a:pPr>
            <a:r>
              <a:rPr lang="es-ES" sz="2200" b="1" dirty="0">
                <a:latin typeface="Arial" pitchFamily="34" charset="0"/>
                <a:cs typeface="Arial" pitchFamily="34" charset="0"/>
              </a:rPr>
              <a:t>VERIFICAR QUE EL ENTE AUDITADO HIZO DEL CONOCIMIENTO DE SUS HABITANTES, EL MONTO DE LOS RECURSOS RECIBIDOS, EL COSTO, UBICACIÓN, METAS Y BENEFICIARIOS DE LAS OBRAS Y ACCIONES A REALIZAR, Y AL TÉRMINO DEL EJERCICIO, LOS RESULTADOS ALCANZADOS. </a:t>
            </a:r>
            <a:endParaRPr lang="es-MX" sz="2200" b="1" dirty="0">
              <a:latin typeface="Arial" pitchFamily="34" charset="0"/>
              <a:cs typeface="Arial" pitchFamily="34" charset="0"/>
            </a:endParaRPr>
          </a:p>
          <a:p>
            <a:pPr indent="182563" algn="just" fontAlgn="base">
              <a:spcBef>
                <a:spcPct val="0"/>
              </a:spcBef>
              <a:spcAft>
                <a:spcPct val="0"/>
              </a:spcAft>
            </a:pPr>
            <a:endParaRPr lang="es-MX" sz="2400" b="1" u="sng" dirty="0" smtClean="0">
              <a:solidFill>
                <a:schemeClr val="bg1"/>
              </a:solidFill>
            </a:endParaRPr>
          </a:p>
          <a:p>
            <a:pPr lvl="0" indent="182563" algn="just" fontAlgn="base">
              <a:spcBef>
                <a:spcPct val="0"/>
              </a:spcBef>
              <a:spcAft>
                <a:spcPct val="0"/>
              </a:spcAft>
              <a:buFont typeface="Wingdings" pitchFamily="2" charset="2"/>
              <a:buChar char="ü"/>
            </a:pPr>
            <a:endParaRPr lang="es-MX" sz="2400" b="1" cap="all" dirty="0" smtClean="0">
              <a:solidFill>
                <a:schemeClr val="bg1"/>
              </a:solidFill>
            </a:endParaRPr>
          </a:p>
          <a:p>
            <a:pPr algn="just">
              <a:buClr>
                <a:schemeClr val="accent2">
                  <a:lumMod val="75000"/>
                </a:schemeClr>
              </a:buClr>
            </a:pPr>
            <a:endParaRPr lang="es-MX" b="1" dirty="0" smtClean="0">
              <a:solidFill>
                <a:schemeClr val="bg1"/>
              </a:solidFill>
            </a:endParaRPr>
          </a:p>
          <a:p>
            <a:pPr algn="just">
              <a:buClr>
                <a:schemeClr val="accent2">
                  <a:lumMod val="75000"/>
                </a:schemeClr>
              </a:buClr>
            </a:pPr>
            <a:endParaRPr lang="es-MX" b="1" dirty="0">
              <a:solidFill>
                <a:schemeClr val="bg1"/>
              </a:solidFill>
            </a:endParaRPr>
          </a:p>
          <a:p>
            <a:r>
              <a:rPr lang="es-MX" dirty="0"/>
              <a:t> </a:t>
            </a:r>
          </a:p>
          <a:p>
            <a:endParaRPr lang="es-MX" dirty="0"/>
          </a:p>
        </p:txBody>
      </p:sp>
      <p:sp>
        <p:nvSpPr>
          <p:cNvPr id="13" name="12 Marcador de número de diapositiva"/>
          <p:cNvSpPr>
            <a:spLocks noGrp="1"/>
          </p:cNvSpPr>
          <p:nvPr>
            <p:ph type="sldNum" sz="quarter" idx="11"/>
          </p:nvPr>
        </p:nvSpPr>
        <p:spPr bwMode="black">
          <a:xfrm>
            <a:off x="6715140" y="6492875"/>
            <a:ext cx="2133600" cy="365125"/>
          </a:xfrm>
        </p:spPr>
        <p:txBody>
          <a:bodyPr/>
          <a:lstStyle/>
          <a:p>
            <a:fld id="{B5E26726-A65E-4237-98AD-6D400ECB0189}" type="slidenum">
              <a:rPr lang="es-MX" smtClean="0"/>
              <a:pPr/>
              <a:t>38</a:t>
            </a:fld>
            <a:endParaRPr lang="es-MX" dirty="0"/>
          </a:p>
        </p:txBody>
      </p:sp>
    </p:spTree>
    <p:extLst>
      <p:ext uri="{BB962C8B-B14F-4D97-AF65-F5344CB8AC3E}">
        <p14:creationId xmlns:p14="http://schemas.microsoft.com/office/powerpoint/2010/main" val="2731402036"/>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1"/>
          </p:nvPr>
        </p:nvSpPr>
        <p:spPr>
          <a:xfrm>
            <a:off x="6643702" y="6492875"/>
            <a:ext cx="2133600" cy="365125"/>
          </a:xfrm>
        </p:spPr>
        <p:txBody>
          <a:bodyPr/>
          <a:lstStyle/>
          <a:p>
            <a:fld id="{B5E26726-A65E-4237-98AD-6D400ECB0189}" type="slidenum">
              <a:rPr lang="es-MX" smtClean="0"/>
              <a:pPr/>
              <a:t>39</a:t>
            </a:fld>
            <a:endParaRPr lang="es-MX" dirty="0"/>
          </a:p>
        </p:txBody>
      </p:sp>
      <p:sp>
        <p:nvSpPr>
          <p:cNvPr id="3" name="2 CuadroTexto"/>
          <p:cNvSpPr txBox="1"/>
          <p:nvPr/>
        </p:nvSpPr>
        <p:spPr>
          <a:xfrm>
            <a:off x="1571604" y="2643182"/>
            <a:ext cx="5786478" cy="1200329"/>
          </a:xfrm>
          <a:prstGeom prst="rect">
            <a:avLst/>
          </a:prstGeom>
          <a:noFill/>
        </p:spPr>
        <p:txBody>
          <a:bodyPr wrap="square" rtlCol="0">
            <a:spAutoFit/>
          </a:bodyPr>
          <a:lstStyle/>
          <a:p>
            <a:pPr algn="ctr"/>
            <a:r>
              <a:rPr lang="es-MX" sz="3600" b="1" dirty="0" smtClean="0"/>
              <a:t>OBLIGACIONES FINANCIERAS</a:t>
            </a:r>
            <a:endParaRPr lang="es-MX" sz="3600" b="1" dirty="0"/>
          </a:p>
        </p:txBody>
      </p:sp>
      <p:sp>
        <p:nvSpPr>
          <p:cNvPr id="7" name="6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5087088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1"/>
          </p:nvPr>
        </p:nvSpPr>
        <p:spPr/>
        <p:txBody>
          <a:bodyPr/>
          <a:lstStyle/>
          <a:p>
            <a:fld id="{B5E26726-A65E-4237-98AD-6D400ECB0189}" type="slidenum">
              <a:rPr lang="es-MX" smtClean="0"/>
              <a:pPr/>
              <a:t>4</a:t>
            </a:fld>
            <a:endParaRPr lang="es-MX" dirty="0"/>
          </a:p>
        </p:txBody>
      </p:sp>
      <p:sp>
        <p:nvSpPr>
          <p:cNvPr id="3" name="CuadroTexto 2"/>
          <p:cNvSpPr txBox="1"/>
          <p:nvPr/>
        </p:nvSpPr>
        <p:spPr>
          <a:xfrm>
            <a:off x="827584" y="908720"/>
            <a:ext cx="7859216" cy="4893647"/>
          </a:xfrm>
          <a:prstGeom prst="rect">
            <a:avLst/>
          </a:prstGeom>
          <a:noFill/>
        </p:spPr>
        <p:txBody>
          <a:bodyPr wrap="square" rtlCol="0">
            <a:spAutoFit/>
          </a:bodyPr>
          <a:lstStyle/>
          <a:p>
            <a:pPr algn="just"/>
            <a:r>
              <a:rPr lang="es-MX" sz="2400" dirty="0"/>
              <a:t>En 1992 se inició el proceso de descentralización mediante el cual, el Gobierno Federal creó la Secretaría de Desarrollo Social (SEDESOL) para instrumentar la política social y coordinar las acciones que se convinieran con los gobiernos estatales y locales para superar las condiciones de marginación y pobreza en las diferentes regiones del país, acciones que se realizaban con recursos del Ramo 26, (Solidaridad y Desarrollo Regional), que con posteridad se nombraría “Superación de la Pobreza”; este ramo prevalece con el nombre de Desarrollo Regional y Productivo en Regiones de Pobreza hasta el ejercicio presupuestal de 1997.</a:t>
            </a:r>
          </a:p>
        </p:txBody>
      </p:sp>
    </p:spTree>
    <p:extLst>
      <p:ext uri="{BB962C8B-B14F-4D97-AF65-F5344CB8AC3E}">
        <p14:creationId xmlns:p14="http://schemas.microsoft.com/office/powerpoint/2010/main" val="75590758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CuadroTexto"/>
          <p:cNvSpPr txBox="1"/>
          <p:nvPr/>
        </p:nvSpPr>
        <p:spPr bwMode="black">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
        <p:nvSpPr>
          <p:cNvPr id="9" name="AutoShape 5"/>
          <p:cNvSpPr>
            <a:spLocks noChangeArrowheads="1"/>
          </p:cNvSpPr>
          <p:nvPr/>
        </p:nvSpPr>
        <p:spPr bwMode="black">
          <a:xfrm>
            <a:off x="1214414" y="142852"/>
            <a:ext cx="6578600" cy="642942"/>
          </a:xfrm>
          <a:prstGeom prst="roundRect">
            <a:avLst>
              <a:gd name="adj" fmla="val 50000"/>
            </a:avLst>
          </a:prstGeom>
          <a:noFill/>
          <a:ln w="9525">
            <a:noFill/>
            <a:round/>
            <a:headEnd/>
            <a:tailEnd/>
          </a:ln>
        </p:spPr>
        <p:txBody>
          <a:bodyPr wrap="none" anchor="ctr"/>
          <a:lstStyle/>
          <a:p>
            <a:pPr algn="ctr"/>
            <a:r>
              <a:rPr lang="es-MX" sz="2400" b="1" dirty="0" smtClean="0"/>
              <a:t>OBLIGACIONES FINANCIERAS</a:t>
            </a:r>
            <a:endParaRPr lang="es-ES" sz="2400" b="1" dirty="0"/>
          </a:p>
        </p:txBody>
      </p:sp>
      <p:sp>
        <p:nvSpPr>
          <p:cNvPr id="12" name="11 CuadroTexto"/>
          <p:cNvSpPr txBox="1"/>
          <p:nvPr/>
        </p:nvSpPr>
        <p:spPr bwMode="black">
          <a:xfrm>
            <a:off x="678628" y="1128923"/>
            <a:ext cx="7893899" cy="6340197"/>
          </a:xfrm>
          <a:prstGeom prst="rect">
            <a:avLst/>
          </a:prstGeom>
          <a:noFill/>
        </p:spPr>
        <p:txBody>
          <a:bodyPr wrap="square" rtlCol="0">
            <a:spAutoFit/>
          </a:bodyPr>
          <a:lstStyle/>
          <a:p>
            <a:pPr lvl="0" indent="182563" algn="just" fontAlgn="base">
              <a:spcBef>
                <a:spcPct val="0"/>
              </a:spcBef>
              <a:spcAft>
                <a:spcPct val="0"/>
              </a:spcAft>
            </a:pPr>
            <a:endParaRPr kumimoji="0" lang="es-ES" sz="2200" b="1" i="0" u="none" strike="noStrike" cap="all" normalizeH="0" baseline="0" dirty="0" smtClean="0">
              <a:ln>
                <a:noFill/>
              </a:ln>
              <a:solidFill>
                <a:schemeClr val="bg1"/>
              </a:solidFill>
              <a:effectLst/>
            </a:endParaRPr>
          </a:p>
          <a:p>
            <a:pPr lvl="0"/>
            <a:endParaRPr lang="es-ES" sz="2400" b="1" dirty="0" smtClean="0">
              <a:solidFill>
                <a:schemeClr val="bg1"/>
              </a:solidFill>
            </a:endParaRPr>
          </a:p>
          <a:p>
            <a:pPr algn="just" fontAlgn="base">
              <a:spcBef>
                <a:spcPct val="0"/>
              </a:spcBef>
              <a:spcAft>
                <a:spcPct val="0"/>
              </a:spcAft>
            </a:pPr>
            <a:r>
              <a:rPr lang="es-MX" sz="2400" b="1" dirty="0" smtClean="0"/>
              <a:t>COMPROBAR QUE PREVIAMENTE A LA CONTRATACIÓN DE DEUDA PÚBLICA, EL MUNICIPIO OBTUVO LA AUTORIZACIÓN DE LA LEGISLATURA LOCAL, SE INSCRIBIÓ EN EL REGISTRO DE OBLIGACIONES Y EMPRÉSTITOS DE LAS ENTIDADES FEDERATIVAS Y MUNICIPIOS Y EN EL MANEJO Y APLICACIÓN DEL FINANCIAMIENTO SE OBSERVÓ EL MARCO JURÍDICO APLICABLE</a:t>
            </a:r>
            <a:r>
              <a:rPr lang="es-ES" sz="2400" b="1" dirty="0" smtClean="0"/>
              <a:t>.</a:t>
            </a:r>
            <a:endParaRPr lang="es-MX" sz="2400" b="1" dirty="0" smtClean="0"/>
          </a:p>
          <a:p>
            <a:pPr indent="182563" algn="just" fontAlgn="base">
              <a:spcBef>
                <a:spcPct val="0"/>
              </a:spcBef>
              <a:spcAft>
                <a:spcPct val="0"/>
              </a:spcAft>
            </a:pPr>
            <a:endParaRPr lang="es-MX" sz="2400" b="1" dirty="0" smtClean="0">
              <a:solidFill>
                <a:schemeClr val="bg1"/>
              </a:solidFill>
            </a:endParaRPr>
          </a:p>
          <a:p>
            <a:pPr indent="182563" algn="just" fontAlgn="base">
              <a:spcBef>
                <a:spcPct val="0"/>
              </a:spcBef>
              <a:spcAft>
                <a:spcPct val="0"/>
              </a:spcAft>
            </a:pPr>
            <a:endParaRPr lang="es-MX" sz="2400" b="1" dirty="0" smtClean="0">
              <a:solidFill>
                <a:schemeClr val="bg1"/>
              </a:solidFill>
            </a:endParaRPr>
          </a:p>
          <a:p>
            <a:pPr indent="182563" algn="just" fontAlgn="base">
              <a:spcBef>
                <a:spcPct val="0"/>
              </a:spcBef>
              <a:spcAft>
                <a:spcPct val="0"/>
              </a:spcAft>
            </a:pPr>
            <a:endParaRPr lang="es-MX" sz="2400" b="1" u="sng" dirty="0" smtClean="0">
              <a:solidFill>
                <a:schemeClr val="bg1"/>
              </a:solidFill>
            </a:endParaRPr>
          </a:p>
          <a:p>
            <a:pPr lvl="0" indent="182563" algn="just" fontAlgn="base">
              <a:spcBef>
                <a:spcPct val="0"/>
              </a:spcBef>
              <a:spcAft>
                <a:spcPct val="0"/>
              </a:spcAft>
              <a:buFont typeface="Wingdings" pitchFamily="2" charset="2"/>
              <a:buChar char="ü"/>
            </a:pPr>
            <a:endParaRPr lang="es-MX" sz="2400" b="1" cap="all" dirty="0" smtClean="0">
              <a:solidFill>
                <a:schemeClr val="bg1"/>
              </a:solidFill>
            </a:endParaRPr>
          </a:p>
          <a:p>
            <a:pPr algn="just">
              <a:buClr>
                <a:schemeClr val="accent2">
                  <a:lumMod val="75000"/>
                </a:schemeClr>
              </a:buClr>
            </a:pPr>
            <a:endParaRPr lang="es-MX" b="1" dirty="0" smtClean="0">
              <a:solidFill>
                <a:schemeClr val="bg1"/>
              </a:solidFill>
            </a:endParaRPr>
          </a:p>
          <a:p>
            <a:pPr algn="just">
              <a:buClr>
                <a:schemeClr val="accent2">
                  <a:lumMod val="75000"/>
                </a:schemeClr>
              </a:buClr>
            </a:pPr>
            <a:endParaRPr lang="es-MX" b="1" dirty="0">
              <a:solidFill>
                <a:schemeClr val="bg1"/>
              </a:solidFill>
            </a:endParaRPr>
          </a:p>
          <a:p>
            <a:r>
              <a:rPr lang="es-MX" dirty="0"/>
              <a:t> </a:t>
            </a:r>
          </a:p>
          <a:p>
            <a:endParaRPr lang="es-MX" dirty="0"/>
          </a:p>
        </p:txBody>
      </p:sp>
      <p:sp>
        <p:nvSpPr>
          <p:cNvPr id="13" name="12 Marcador de número de diapositiva"/>
          <p:cNvSpPr>
            <a:spLocks noGrp="1"/>
          </p:cNvSpPr>
          <p:nvPr>
            <p:ph type="sldNum" sz="quarter" idx="11"/>
          </p:nvPr>
        </p:nvSpPr>
        <p:spPr bwMode="black">
          <a:xfrm>
            <a:off x="6715140" y="6492875"/>
            <a:ext cx="2133600" cy="365125"/>
          </a:xfrm>
        </p:spPr>
        <p:txBody>
          <a:bodyPr/>
          <a:lstStyle/>
          <a:p>
            <a:fld id="{B5E26726-A65E-4237-98AD-6D400ECB0189}" type="slidenum">
              <a:rPr lang="es-MX" smtClean="0"/>
              <a:pPr/>
              <a:t>40</a:t>
            </a:fld>
            <a:endParaRPr lang="es-MX" dirty="0"/>
          </a:p>
        </p:txBody>
      </p:sp>
    </p:spTree>
    <p:extLst>
      <p:ext uri="{BB962C8B-B14F-4D97-AF65-F5344CB8AC3E}">
        <p14:creationId xmlns:p14="http://schemas.microsoft.com/office/powerpoint/2010/main" val="402437680"/>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
        <p:nvSpPr>
          <p:cNvPr id="9" name="AutoShape 5"/>
          <p:cNvSpPr>
            <a:spLocks noChangeArrowheads="1"/>
          </p:cNvSpPr>
          <p:nvPr/>
        </p:nvSpPr>
        <p:spPr bwMode="black">
          <a:xfrm>
            <a:off x="1214414" y="0"/>
            <a:ext cx="6578600" cy="412750"/>
          </a:xfrm>
          <a:prstGeom prst="roundRect">
            <a:avLst>
              <a:gd name="adj" fmla="val 50000"/>
            </a:avLst>
          </a:prstGeom>
          <a:noFill/>
          <a:ln w="9525">
            <a:noFill/>
            <a:round/>
            <a:headEnd/>
            <a:tailEnd/>
          </a:ln>
        </p:spPr>
        <p:txBody>
          <a:bodyPr wrap="none" anchor="ctr"/>
          <a:lstStyle/>
          <a:p>
            <a:pPr algn="ctr"/>
            <a:r>
              <a:rPr lang="es-MX" sz="2400" b="1" dirty="0" smtClean="0">
                <a:latin typeface="Arial" pitchFamily="34" charset="0"/>
                <a:cs typeface="Arial" pitchFamily="34" charset="0"/>
              </a:rPr>
              <a:t>FORTAMUN-DF    OBLIGACIONES FINANCIERAS</a:t>
            </a:r>
          </a:p>
        </p:txBody>
      </p:sp>
      <p:sp>
        <p:nvSpPr>
          <p:cNvPr id="12" name="11 CuadroTexto"/>
          <p:cNvSpPr txBox="1"/>
          <p:nvPr/>
        </p:nvSpPr>
        <p:spPr>
          <a:xfrm>
            <a:off x="428596" y="500042"/>
            <a:ext cx="8215369" cy="5509200"/>
          </a:xfrm>
          <a:prstGeom prst="rect">
            <a:avLst/>
          </a:prstGeom>
          <a:noFill/>
        </p:spPr>
        <p:txBody>
          <a:bodyPr wrap="square" rtlCol="0">
            <a:spAutoFit/>
          </a:bodyPr>
          <a:lstStyle/>
          <a:p>
            <a:pPr algn="just">
              <a:buClr>
                <a:schemeClr val="accent2">
                  <a:lumMod val="75000"/>
                </a:schemeClr>
              </a:buClr>
            </a:pPr>
            <a:r>
              <a:rPr lang="es-MX" sz="2200" b="1" dirty="0" smtClean="0">
                <a:latin typeface="Arial" pitchFamily="34" charset="0"/>
                <a:cs typeface="Arial" pitchFamily="34" charset="0"/>
              </a:rPr>
              <a:t>ASPECTOS A REVISAR (DEUDA PÚBLICA):</a:t>
            </a:r>
          </a:p>
          <a:p>
            <a:pPr algn="just">
              <a:buClr>
                <a:schemeClr val="accent2">
                  <a:lumMod val="75000"/>
                </a:schemeClr>
              </a:buClr>
            </a:pPr>
            <a:endParaRPr lang="es-MX" sz="2200" b="1" dirty="0" smtClean="0">
              <a:latin typeface="Arial" pitchFamily="34" charset="0"/>
              <a:cs typeface="Arial" pitchFamily="34" charset="0"/>
            </a:endParaRPr>
          </a:p>
          <a:p>
            <a:pPr algn="just">
              <a:buClr>
                <a:schemeClr val="accent2">
                  <a:lumMod val="75000"/>
                </a:schemeClr>
              </a:buClr>
              <a:buFont typeface="Wingdings" pitchFamily="2" charset="2"/>
              <a:buChar char="ü"/>
            </a:pPr>
            <a:r>
              <a:rPr lang="es-MX" sz="2200" b="1" dirty="0" smtClean="0">
                <a:latin typeface="Arial" pitchFamily="34" charset="0"/>
                <a:cs typeface="Arial" pitchFamily="34" charset="0"/>
              </a:rPr>
              <a:t>LOS PAGOS DE LA DEUDA DEBERÁN ESTAR RESPALDADOS CON UN CONTRATO  Y CON SALDOS PENDIENTES DE AMORTIZAR. DEBEN PRECISAR EL DESTINO DEL CRÉDITO (INFRAESTRUCTURA)</a:t>
            </a:r>
          </a:p>
          <a:p>
            <a:pPr algn="just">
              <a:buClr>
                <a:schemeClr val="accent2">
                  <a:lumMod val="75000"/>
                </a:schemeClr>
              </a:buClr>
              <a:buFont typeface="Wingdings" pitchFamily="2" charset="2"/>
              <a:buChar char="ü"/>
            </a:pPr>
            <a:endParaRPr lang="es-MX" sz="2200" b="1" dirty="0" smtClean="0">
              <a:latin typeface="Arial" pitchFamily="34" charset="0"/>
              <a:cs typeface="Arial" pitchFamily="34" charset="0"/>
            </a:endParaRPr>
          </a:p>
          <a:p>
            <a:pPr algn="just">
              <a:buClr>
                <a:schemeClr val="accent2">
                  <a:lumMod val="75000"/>
                </a:schemeClr>
              </a:buClr>
              <a:buFont typeface="Wingdings" pitchFamily="2" charset="2"/>
              <a:buChar char="ü"/>
            </a:pPr>
            <a:r>
              <a:rPr lang="es-MX" sz="2200" b="1" dirty="0" smtClean="0">
                <a:latin typeface="Arial" pitchFamily="34" charset="0"/>
                <a:cs typeface="Arial" pitchFamily="34" charset="0"/>
              </a:rPr>
              <a:t>AUTORIZACIÓN DEL AYUNTAMIENTO.</a:t>
            </a:r>
          </a:p>
          <a:p>
            <a:pPr algn="just">
              <a:buClr>
                <a:schemeClr val="accent2">
                  <a:lumMod val="75000"/>
                </a:schemeClr>
              </a:buClr>
            </a:pPr>
            <a:endParaRPr lang="es-MX" sz="2200" b="1" dirty="0" smtClean="0">
              <a:latin typeface="Arial" pitchFamily="34" charset="0"/>
              <a:cs typeface="Arial" pitchFamily="34" charset="0"/>
            </a:endParaRPr>
          </a:p>
          <a:p>
            <a:pPr algn="just">
              <a:buClr>
                <a:schemeClr val="accent2">
                  <a:lumMod val="75000"/>
                </a:schemeClr>
              </a:buClr>
              <a:buFont typeface="Wingdings" pitchFamily="2" charset="2"/>
              <a:buChar char="ü"/>
            </a:pPr>
            <a:r>
              <a:rPr lang="es-MX" sz="2200" b="1" dirty="0" smtClean="0">
                <a:latin typeface="Arial" pitchFamily="34" charset="0"/>
                <a:cs typeface="Arial" pitchFamily="34" charset="0"/>
              </a:rPr>
              <a:t>AUTORIZACIÓN DE LA LEGISLATURA DEL CONGRESO LOCAL.</a:t>
            </a:r>
          </a:p>
          <a:p>
            <a:pPr algn="just">
              <a:buClr>
                <a:schemeClr val="accent2">
                  <a:lumMod val="75000"/>
                </a:schemeClr>
              </a:buClr>
              <a:buFont typeface="Wingdings" pitchFamily="2" charset="2"/>
              <a:buChar char="ü"/>
            </a:pPr>
            <a:endParaRPr lang="es-MX" sz="2200" b="1" dirty="0" smtClean="0">
              <a:latin typeface="Arial" pitchFamily="34" charset="0"/>
              <a:cs typeface="Arial" pitchFamily="34" charset="0"/>
            </a:endParaRPr>
          </a:p>
          <a:p>
            <a:pPr algn="just">
              <a:buClr>
                <a:schemeClr val="accent2">
                  <a:lumMod val="75000"/>
                </a:schemeClr>
              </a:buClr>
              <a:buFont typeface="Wingdings" pitchFamily="2" charset="2"/>
              <a:buChar char="ü"/>
            </a:pPr>
            <a:r>
              <a:rPr lang="es-MX" sz="2200" b="1" dirty="0" smtClean="0">
                <a:latin typeface="Arial" pitchFamily="34" charset="0"/>
                <a:cs typeface="Arial" pitchFamily="34" charset="0"/>
              </a:rPr>
              <a:t>INSCRIPCIÓN DE LAS OBLIGACIONES FINANCIERAS EN EL REGISTRO DE OBLIGACIONES Y EMPRÉSTITOS DE LA ENTIDAD FEDERATIVA Y MUNICIPIOS .</a:t>
            </a:r>
          </a:p>
          <a:p>
            <a:pPr algn="just">
              <a:buClr>
                <a:schemeClr val="accent2">
                  <a:lumMod val="75000"/>
                </a:schemeClr>
              </a:buClr>
            </a:pPr>
            <a:endParaRPr lang="es-MX" sz="2200" b="1" dirty="0" smtClean="0">
              <a:latin typeface="Arial" pitchFamily="34" charset="0"/>
              <a:cs typeface="Arial" pitchFamily="34" charset="0"/>
            </a:endParaRPr>
          </a:p>
        </p:txBody>
      </p:sp>
      <p:sp>
        <p:nvSpPr>
          <p:cNvPr id="13" name="12 Marcador de número de diapositiva"/>
          <p:cNvSpPr>
            <a:spLocks noGrp="1"/>
          </p:cNvSpPr>
          <p:nvPr>
            <p:ph type="sldNum" sz="quarter" idx="11"/>
          </p:nvPr>
        </p:nvSpPr>
        <p:spPr>
          <a:xfrm>
            <a:off x="6500826" y="6492875"/>
            <a:ext cx="2133600" cy="365125"/>
          </a:xfrm>
        </p:spPr>
        <p:txBody>
          <a:bodyPr/>
          <a:lstStyle/>
          <a:p>
            <a:fld id="{B5E26726-A65E-4237-98AD-6D400ECB0189}" type="slidenum">
              <a:rPr lang="es-MX" smtClean="0"/>
              <a:pPr/>
              <a:t>41</a:t>
            </a:fld>
            <a:endParaRPr lang="es-MX"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1"/>
          </p:nvPr>
        </p:nvSpPr>
        <p:spPr>
          <a:xfrm>
            <a:off x="6643702" y="6492875"/>
            <a:ext cx="2133600" cy="365125"/>
          </a:xfrm>
        </p:spPr>
        <p:txBody>
          <a:bodyPr/>
          <a:lstStyle/>
          <a:p>
            <a:fld id="{B5E26726-A65E-4237-98AD-6D400ECB0189}" type="slidenum">
              <a:rPr lang="es-MX" smtClean="0"/>
              <a:pPr/>
              <a:t>42</a:t>
            </a:fld>
            <a:endParaRPr lang="es-MX" dirty="0"/>
          </a:p>
        </p:txBody>
      </p:sp>
      <p:sp>
        <p:nvSpPr>
          <p:cNvPr id="3" name="2 CuadroTexto"/>
          <p:cNvSpPr txBox="1"/>
          <p:nvPr/>
        </p:nvSpPr>
        <p:spPr>
          <a:xfrm>
            <a:off x="1571604" y="2643182"/>
            <a:ext cx="5786478" cy="646331"/>
          </a:xfrm>
          <a:prstGeom prst="rect">
            <a:avLst/>
          </a:prstGeom>
          <a:noFill/>
        </p:spPr>
        <p:txBody>
          <a:bodyPr wrap="square" rtlCol="0">
            <a:spAutoFit/>
          </a:bodyPr>
          <a:lstStyle/>
          <a:p>
            <a:pPr algn="ctr"/>
            <a:r>
              <a:rPr lang="es-MX" sz="3600" b="1" dirty="0" smtClean="0"/>
              <a:t>SEGURIDAD  PÚBLICA</a:t>
            </a:r>
            <a:endParaRPr lang="es-MX" sz="3600" b="1" dirty="0"/>
          </a:p>
        </p:txBody>
      </p:sp>
      <p:sp>
        <p:nvSpPr>
          <p:cNvPr id="7" name="6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0156038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
        <p:nvSpPr>
          <p:cNvPr id="9" name="AutoShape 5"/>
          <p:cNvSpPr>
            <a:spLocks noChangeArrowheads="1"/>
          </p:cNvSpPr>
          <p:nvPr/>
        </p:nvSpPr>
        <p:spPr bwMode="black">
          <a:xfrm>
            <a:off x="1357290" y="0"/>
            <a:ext cx="6578600" cy="412750"/>
          </a:xfrm>
          <a:prstGeom prst="roundRect">
            <a:avLst>
              <a:gd name="adj" fmla="val 50000"/>
            </a:avLst>
          </a:prstGeom>
          <a:noFill/>
          <a:ln w="9525">
            <a:noFill/>
            <a:round/>
            <a:headEnd/>
            <a:tailEnd/>
          </a:ln>
        </p:spPr>
        <p:txBody>
          <a:bodyPr wrap="none" anchor="ctr"/>
          <a:lstStyle/>
          <a:p>
            <a:pPr algn="ctr"/>
            <a:r>
              <a:rPr lang="es-MX" sz="2400" b="1" dirty="0" smtClean="0">
                <a:latin typeface="Arial" pitchFamily="34" charset="0"/>
                <a:cs typeface="Arial" pitchFamily="34" charset="0"/>
              </a:rPr>
              <a:t>FORTAMUN-DF   SEGURIDAD PÚBLICA</a:t>
            </a:r>
          </a:p>
        </p:txBody>
      </p:sp>
      <p:sp>
        <p:nvSpPr>
          <p:cNvPr id="13" name="12 Marcador de número de diapositiva"/>
          <p:cNvSpPr>
            <a:spLocks noGrp="1"/>
          </p:cNvSpPr>
          <p:nvPr>
            <p:ph type="sldNum" sz="quarter" idx="11"/>
          </p:nvPr>
        </p:nvSpPr>
        <p:spPr>
          <a:xfrm>
            <a:off x="6715140" y="6492875"/>
            <a:ext cx="2133600" cy="365125"/>
          </a:xfrm>
        </p:spPr>
        <p:txBody>
          <a:bodyPr/>
          <a:lstStyle/>
          <a:p>
            <a:fld id="{B5E26726-A65E-4237-98AD-6D400ECB0189}" type="slidenum">
              <a:rPr lang="es-MX" smtClean="0"/>
              <a:pPr/>
              <a:t>43</a:t>
            </a:fld>
            <a:endParaRPr lang="es-MX" dirty="0"/>
          </a:p>
        </p:txBody>
      </p:sp>
      <p:sp>
        <p:nvSpPr>
          <p:cNvPr id="6" name="11 CuadroTexto"/>
          <p:cNvSpPr txBox="1"/>
          <p:nvPr/>
        </p:nvSpPr>
        <p:spPr>
          <a:xfrm>
            <a:off x="454306" y="836712"/>
            <a:ext cx="8715436" cy="3970318"/>
          </a:xfrm>
          <a:prstGeom prst="rect">
            <a:avLst/>
          </a:prstGeom>
          <a:noFill/>
        </p:spPr>
        <p:txBody>
          <a:bodyPr wrap="square" rtlCol="0">
            <a:spAutoFit/>
          </a:bodyPr>
          <a:lstStyle/>
          <a:p>
            <a:pPr algn="just">
              <a:buClr>
                <a:schemeClr val="accent2">
                  <a:lumMod val="75000"/>
                </a:schemeClr>
              </a:buClr>
            </a:pPr>
            <a:endParaRPr lang="es-MX" sz="2100" b="1" dirty="0" smtClean="0">
              <a:solidFill>
                <a:schemeClr val="bg1"/>
              </a:solidFill>
              <a:latin typeface="Arial" pitchFamily="34" charset="0"/>
              <a:cs typeface="Arial" pitchFamily="34" charset="0"/>
            </a:endParaRPr>
          </a:p>
          <a:p>
            <a:pPr algn="just">
              <a:buClr>
                <a:schemeClr val="accent2">
                  <a:lumMod val="75000"/>
                </a:schemeClr>
              </a:buClr>
            </a:pPr>
            <a:r>
              <a:rPr lang="es-MX" sz="2100" b="1" cap="all" dirty="0" smtClean="0">
                <a:latin typeface="Arial" pitchFamily="34" charset="0"/>
                <a:cs typeface="Arial" pitchFamily="34" charset="0"/>
              </a:rPr>
              <a:t>Comprobar que no se pagaron plazas distintas a las autorizadas Y QUE las remuneraciones salariales se cubrieron de acuerdo con los tabuladores autorizados y montos estipulados en los contratos; </a:t>
            </a:r>
          </a:p>
          <a:p>
            <a:pPr algn="just">
              <a:buClr>
                <a:schemeClr val="accent2">
                  <a:lumMod val="75000"/>
                </a:schemeClr>
              </a:buClr>
              <a:buFont typeface="Wingdings" pitchFamily="2" charset="2"/>
              <a:buChar char="ü"/>
            </a:pPr>
            <a:endParaRPr lang="es-MX" sz="2100" b="1" cap="all" dirty="0" smtClean="0">
              <a:latin typeface="Arial" pitchFamily="34" charset="0"/>
              <a:cs typeface="Arial" pitchFamily="34" charset="0"/>
            </a:endParaRPr>
          </a:p>
          <a:p>
            <a:pPr algn="just">
              <a:buClr>
                <a:schemeClr val="accent2">
                  <a:lumMod val="75000"/>
                </a:schemeClr>
              </a:buClr>
            </a:pPr>
            <a:endParaRPr lang="es-MX" sz="2100" b="1" cap="all" dirty="0" smtClean="0">
              <a:latin typeface="Arial" pitchFamily="34" charset="0"/>
              <a:cs typeface="Arial" pitchFamily="34" charset="0"/>
            </a:endParaRPr>
          </a:p>
          <a:p>
            <a:pPr algn="just">
              <a:buClr>
                <a:schemeClr val="accent2">
                  <a:lumMod val="75000"/>
                </a:schemeClr>
              </a:buClr>
              <a:buFont typeface="Arial" pitchFamily="34" charset="0"/>
              <a:buChar char="•"/>
            </a:pPr>
            <a:endParaRPr lang="es-MX" sz="2100" b="1" dirty="0" smtClean="0">
              <a:latin typeface="Arial" pitchFamily="34" charset="0"/>
              <a:cs typeface="Arial" pitchFamily="34" charset="0"/>
            </a:endParaRPr>
          </a:p>
          <a:p>
            <a:pPr algn="just">
              <a:buClr>
                <a:schemeClr val="accent2">
                  <a:lumMod val="75000"/>
                </a:schemeClr>
              </a:buClr>
              <a:buFont typeface="Arial" pitchFamily="34" charset="0"/>
              <a:buChar char="•"/>
            </a:pPr>
            <a:r>
              <a:rPr lang="es-MX" sz="2100" b="1" dirty="0" smtClean="0">
                <a:latin typeface="Arial" pitchFamily="34" charset="0"/>
                <a:cs typeface="Arial" pitchFamily="34" charset="0"/>
              </a:rPr>
              <a:t>LAS PERCEPCIONES  CORRESPONDEN CON EL TABULADOR.</a:t>
            </a:r>
          </a:p>
          <a:p>
            <a:pPr algn="just">
              <a:buClr>
                <a:schemeClr val="accent2">
                  <a:lumMod val="75000"/>
                </a:schemeClr>
              </a:buClr>
              <a:buFont typeface="Arial" pitchFamily="34" charset="0"/>
              <a:buChar char="•"/>
            </a:pPr>
            <a:endParaRPr lang="es-MX" sz="2100" b="1" dirty="0" smtClean="0">
              <a:latin typeface="Arial" pitchFamily="34" charset="0"/>
              <a:cs typeface="Arial" pitchFamily="34" charset="0"/>
            </a:endParaRPr>
          </a:p>
          <a:p>
            <a:pPr algn="just">
              <a:buClr>
                <a:schemeClr val="accent2">
                  <a:lumMod val="75000"/>
                </a:schemeClr>
              </a:buClr>
              <a:buFont typeface="Arial" pitchFamily="34" charset="0"/>
              <a:buChar char="•"/>
            </a:pPr>
            <a:r>
              <a:rPr lang="es-MX" sz="2100" b="1" dirty="0" smtClean="0">
                <a:latin typeface="Arial" pitchFamily="34" charset="0"/>
                <a:cs typeface="Arial" pitchFamily="34" charset="0"/>
              </a:rPr>
              <a:t>SE PAGAN SÓLO LAS PLAZAS AUTORIZADAS EN EL PRESUPUESTO.</a:t>
            </a:r>
            <a:endParaRPr lang="es-MX" sz="2100" dirty="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CuadroTexto"/>
          <p:cNvSpPr txBox="1"/>
          <p:nvPr/>
        </p:nvSpPr>
        <p:spPr>
          <a:xfrm>
            <a:off x="214282" y="6544813"/>
            <a:ext cx="2786082" cy="276999"/>
          </a:xfrm>
          <a:prstGeom prst="rect">
            <a:avLst/>
          </a:prstGeom>
          <a:noFill/>
        </p:spPr>
        <p:txBody>
          <a:bodyPr wrap="square" rtlCol="0">
            <a:spAutoFit/>
          </a:bodyPr>
          <a:lstStyle/>
          <a:p>
            <a:r>
              <a:rPr lang="es-MX" sz="1200" b="1" dirty="0" smtClean="0">
                <a:solidFill>
                  <a:schemeClr val="bg1"/>
                </a:solidFill>
                <a:latin typeface="Arial" pitchFamily="34" charset="0"/>
                <a:cs typeface="Arial" pitchFamily="34" charset="0"/>
              </a:rPr>
              <a:t>Auditoría Superior de la Federación</a:t>
            </a:r>
            <a:endParaRPr lang="es-MX" sz="1200" b="1" dirty="0">
              <a:solidFill>
                <a:schemeClr val="bg1"/>
              </a:solidFill>
              <a:latin typeface="Arial" pitchFamily="34" charset="0"/>
              <a:cs typeface="Arial" pitchFamily="34" charset="0"/>
            </a:endParaRPr>
          </a:p>
        </p:txBody>
      </p:sp>
      <p:sp>
        <p:nvSpPr>
          <p:cNvPr id="9" name="AutoShape 5"/>
          <p:cNvSpPr>
            <a:spLocks noChangeArrowheads="1"/>
          </p:cNvSpPr>
          <p:nvPr/>
        </p:nvSpPr>
        <p:spPr bwMode="black">
          <a:xfrm>
            <a:off x="1142976" y="0"/>
            <a:ext cx="6578600" cy="500066"/>
          </a:xfrm>
          <a:prstGeom prst="roundRect">
            <a:avLst>
              <a:gd name="adj" fmla="val 50000"/>
            </a:avLst>
          </a:prstGeom>
          <a:noFill/>
          <a:ln w="9525">
            <a:noFill/>
            <a:round/>
            <a:headEnd/>
            <a:tailEnd/>
          </a:ln>
        </p:spPr>
        <p:txBody>
          <a:bodyPr wrap="none" anchor="ctr"/>
          <a:lstStyle/>
          <a:p>
            <a:pPr algn="ctr"/>
            <a:r>
              <a:rPr lang="es-MX" sz="2400" b="1" dirty="0" smtClean="0">
                <a:latin typeface="Arial" pitchFamily="34" charset="0"/>
                <a:cs typeface="Arial" pitchFamily="34" charset="0"/>
              </a:rPr>
              <a:t>FORTAMUN-DF</a:t>
            </a:r>
            <a:r>
              <a:rPr lang="es-MX" sz="2800" b="1" dirty="0" smtClean="0">
                <a:latin typeface="Arial" pitchFamily="34" charset="0"/>
                <a:cs typeface="Arial" pitchFamily="34" charset="0"/>
              </a:rPr>
              <a:t>    SEGURIDAD PÚBLICA</a:t>
            </a:r>
          </a:p>
        </p:txBody>
      </p:sp>
      <p:sp>
        <p:nvSpPr>
          <p:cNvPr id="12" name="11 CuadroTexto"/>
          <p:cNvSpPr txBox="1"/>
          <p:nvPr/>
        </p:nvSpPr>
        <p:spPr>
          <a:xfrm>
            <a:off x="110277" y="1603644"/>
            <a:ext cx="8643998" cy="3785652"/>
          </a:xfrm>
          <a:prstGeom prst="rect">
            <a:avLst/>
          </a:prstGeom>
          <a:noFill/>
        </p:spPr>
        <p:txBody>
          <a:bodyPr wrap="square" rtlCol="0">
            <a:spAutoFit/>
          </a:bodyPr>
          <a:lstStyle/>
          <a:p>
            <a:pPr algn="just">
              <a:buClr>
                <a:schemeClr val="accent2">
                  <a:lumMod val="75000"/>
                </a:schemeClr>
              </a:buClr>
            </a:pPr>
            <a:r>
              <a:rPr lang="es-MX" sz="2400" b="1" dirty="0" smtClean="0"/>
              <a:t>EXISTENCIA DE UN PROGRAMA DE SEGURIDAD PÚBLICA QUE ORIENTE SUS ACCIONES EN ESTA MATERIA, ASÍ COMO, DISPONER DEL MODELO POLICIAL ALINEADO AL APROBADO POR EL CONSEJO NACIONAL DE SEGURIDAD PÚBLICA</a:t>
            </a:r>
            <a:r>
              <a:rPr lang="es-MX" sz="2400" b="1" cap="all" dirty="0" smtClean="0">
                <a:latin typeface="Arial" pitchFamily="34" charset="0"/>
                <a:cs typeface="Arial" pitchFamily="34" charset="0"/>
              </a:rPr>
              <a:t>.</a:t>
            </a:r>
          </a:p>
          <a:p>
            <a:pPr algn="just">
              <a:buClr>
                <a:schemeClr val="accent2">
                  <a:lumMod val="75000"/>
                </a:schemeClr>
              </a:buClr>
            </a:pPr>
            <a:endParaRPr lang="es-MX" sz="2400" b="1" cap="all" dirty="0" smtClean="0">
              <a:latin typeface="Arial" pitchFamily="34" charset="0"/>
              <a:cs typeface="Arial" pitchFamily="34" charset="0"/>
            </a:endParaRPr>
          </a:p>
          <a:p>
            <a:pPr algn="just">
              <a:buClr>
                <a:schemeClr val="accent2">
                  <a:lumMod val="75000"/>
                </a:schemeClr>
              </a:buClr>
            </a:pPr>
            <a:endParaRPr lang="es-MX" sz="2400" b="1" cap="all" dirty="0" smtClean="0">
              <a:latin typeface="Arial" pitchFamily="34" charset="0"/>
              <a:cs typeface="Arial" pitchFamily="34" charset="0"/>
            </a:endParaRPr>
          </a:p>
          <a:p>
            <a:pPr algn="just">
              <a:buClr>
                <a:schemeClr val="accent2">
                  <a:lumMod val="75000"/>
                </a:schemeClr>
              </a:buClr>
            </a:pPr>
            <a:endParaRPr lang="es-MX" sz="2400" b="1" dirty="0" smtClean="0">
              <a:latin typeface="Arial" pitchFamily="34" charset="0"/>
              <a:cs typeface="Arial" pitchFamily="34" charset="0"/>
            </a:endParaRPr>
          </a:p>
          <a:p>
            <a:pPr algn="just">
              <a:buClr>
                <a:schemeClr val="accent2">
                  <a:lumMod val="75000"/>
                </a:schemeClr>
              </a:buClr>
            </a:pPr>
            <a:r>
              <a:rPr lang="es-MX" sz="2400" b="1" dirty="0" smtClean="0">
                <a:latin typeface="Arial" pitchFamily="34" charset="0"/>
                <a:cs typeface="Arial" pitchFamily="34" charset="0"/>
              </a:rPr>
              <a:t>EXISTENCIA DE INDICADORES DE SEGURIDAD PÚBLICA</a:t>
            </a:r>
            <a:r>
              <a:rPr lang="es-MX" sz="2400" b="1" dirty="0">
                <a:latin typeface="Arial" pitchFamily="34" charset="0"/>
                <a:cs typeface="Arial" pitchFamily="34" charset="0"/>
              </a:rPr>
              <a:t>.</a:t>
            </a:r>
            <a:endParaRPr lang="es-MX" sz="2400" b="1" dirty="0" smtClean="0">
              <a:latin typeface="Arial" pitchFamily="34" charset="0"/>
              <a:cs typeface="Arial" pitchFamily="34" charset="0"/>
            </a:endParaRPr>
          </a:p>
        </p:txBody>
      </p:sp>
      <p:sp>
        <p:nvSpPr>
          <p:cNvPr id="13" name="12 Marcador de número de diapositiva"/>
          <p:cNvSpPr>
            <a:spLocks noGrp="1"/>
          </p:cNvSpPr>
          <p:nvPr>
            <p:ph type="sldNum" sz="quarter" idx="11"/>
          </p:nvPr>
        </p:nvSpPr>
        <p:spPr>
          <a:xfrm>
            <a:off x="7010400" y="6492875"/>
            <a:ext cx="2133600" cy="365125"/>
          </a:xfrm>
        </p:spPr>
        <p:txBody>
          <a:bodyPr/>
          <a:lstStyle/>
          <a:p>
            <a:fld id="{B5E26726-A65E-4237-98AD-6D400ECB0189}" type="slidenum">
              <a:rPr lang="es-MX" smtClean="0"/>
              <a:pPr/>
              <a:t>44</a:t>
            </a:fld>
            <a:endParaRPr lang="es-MX" dirty="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1"/>
          </p:nvPr>
        </p:nvSpPr>
        <p:spPr>
          <a:xfrm>
            <a:off x="6572250" y="6492875"/>
            <a:ext cx="2133600" cy="365125"/>
          </a:xfrm>
        </p:spPr>
        <p:txBody>
          <a:bodyPr/>
          <a:lstStyle/>
          <a:p>
            <a:pPr>
              <a:defRPr/>
            </a:pPr>
            <a:fld id="{3641EC24-957B-47E6-AB98-8054694A4B71}" type="slidenum">
              <a:rPr lang="es-MX"/>
              <a:pPr>
                <a:defRPr/>
              </a:pPr>
              <a:t>45</a:t>
            </a:fld>
            <a:endParaRPr lang="es-MX" dirty="0"/>
          </a:p>
        </p:txBody>
      </p:sp>
      <p:sp>
        <p:nvSpPr>
          <p:cNvPr id="7" name="6 Rectángulo"/>
          <p:cNvSpPr/>
          <p:nvPr/>
        </p:nvSpPr>
        <p:spPr>
          <a:xfrm>
            <a:off x="0" y="0"/>
            <a:ext cx="8948738" cy="467051"/>
          </a:xfrm>
          <a:prstGeom prst="rect">
            <a:avLst/>
          </a:prstGeom>
        </p:spPr>
        <p:txBody>
          <a:bodyPr wrap="square">
            <a:spAutoFit/>
          </a:bodyPr>
          <a:lstStyle/>
          <a:p>
            <a:pPr algn="ctr" fontAlgn="auto">
              <a:lnSpc>
                <a:spcPct val="110000"/>
              </a:lnSpc>
              <a:spcBef>
                <a:spcPts val="0"/>
              </a:spcBef>
              <a:spcAft>
                <a:spcPts val="0"/>
              </a:spcAft>
              <a:defRPr/>
            </a:pPr>
            <a:r>
              <a:rPr lang="es-ES" sz="2400" b="1" dirty="0">
                <a:solidFill>
                  <a:schemeClr val="bg1"/>
                </a:solidFill>
                <a:latin typeface="+mj-lt"/>
                <a:cs typeface="Arial" charset="0"/>
              </a:rPr>
              <a:t>ASPECTOS</a:t>
            </a:r>
            <a:r>
              <a:rPr lang="es-ES" sz="2400" b="1" dirty="0">
                <a:solidFill>
                  <a:schemeClr val="bg1"/>
                </a:solidFill>
                <a:latin typeface="+mn-lt"/>
                <a:cs typeface="Arial" charset="0"/>
              </a:rPr>
              <a:t> </a:t>
            </a:r>
            <a:r>
              <a:rPr lang="es-ES" sz="2400" b="1" dirty="0">
                <a:solidFill>
                  <a:schemeClr val="bg1"/>
                </a:solidFill>
                <a:latin typeface="+mj-lt"/>
                <a:cs typeface="Arial" charset="0"/>
              </a:rPr>
              <a:t>QUE SE REVISAN</a:t>
            </a:r>
          </a:p>
        </p:txBody>
      </p:sp>
      <p:sp>
        <p:nvSpPr>
          <p:cNvPr id="185349" name="8 CuadroTexto"/>
          <p:cNvSpPr txBox="1">
            <a:spLocks noChangeArrowheads="1"/>
          </p:cNvSpPr>
          <p:nvPr/>
        </p:nvSpPr>
        <p:spPr bwMode="auto">
          <a:xfrm>
            <a:off x="214313" y="6545263"/>
            <a:ext cx="2786062" cy="276225"/>
          </a:xfrm>
          <a:prstGeom prst="rect">
            <a:avLst/>
          </a:prstGeom>
          <a:noFill/>
          <a:ln w="9525">
            <a:noFill/>
            <a:miter lim="800000"/>
            <a:headEnd/>
            <a:tailEnd/>
          </a:ln>
        </p:spPr>
        <p:txBody>
          <a:bodyPr>
            <a:spAutoFit/>
          </a:bodyPr>
          <a:lstStyle/>
          <a:p>
            <a:r>
              <a:rPr lang="es-MX" sz="1200" b="1" dirty="0">
                <a:solidFill>
                  <a:schemeClr val="bg1"/>
                </a:solidFill>
                <a:cs typeface="Arial" charset="0"/>
              </a:rPr>
              <a:t>Auditoría Superior de la Federación</a:t>
            </a:r>
          </a:p>
        </p:txBody>
      </p:sp>
      <p:sp>
        <p:nvSpPr>
          <p:cNvPr id="14" name="Text Box 3"/>
          <p:cNvSpPr txBox="1">
            <a:spLocks noChangeArrowheads="1"/>
          </p:cNvSpPr>
          <p:nvPr/>
        </p:nvSpPr>
        <p:spPr bwMode="auto">
          <a:xfrm>
            <a:off x="376238" y="2278613"/>
            <a:ext cx="8572500" cy="646331"/>
          </a:xfrm>
          <a:prstGeom prst="rect">
            <a:avLst/>
          </a:prstGeom>
          <a:noFill/>
          <a:ln w="9525">
            <a:noFill/>
            <a:miter lim="800000"/>
            <a:headEnd/>
            <a:tailEnd/>
          </a:ln>
        </p:spPr>
        <p:txBody>
          <a:bodyPr>
            <a:spAutoFit/>
          </a:bodyPr>
          <a:lstStyle/>
          <a:p>
            <a:pPr algn="ctr" defTabSz="957263">
              <a:spcBef>
                <a:spcPct val="50000"/>
              </a:spcBef>
            </a:pPr>
            <a:r>
              <a:rPr lang="es-ES" sz="3600" b="1" dirty="0" smtClean="0">
                <a:latin typeface="Calibri" pitchFamily="34" charset="0"/>
              </a:rPr>
              <a:t>SATISFACCIÓN DE SUS REQUERIMIENTOS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Marcador de número de diapositiva"/>
          <p:cNvSpPr>
            <a:spLocks noGrp="1"/>
          </p:cNvSpPr>
          <p:nvPr>
            <p:ph type="sldNum" sz="quarter" idx="11"/>
          </p:nvPr>
        </p:nvSpPr>
        <p:spPr>
          <a:xfrm>
            <a:off x="6500813" y="6492875"/>
            <a:ext cx="2133600" cy="365125"/>
          </a:xfrm>
        </p:spPr>
        <p:txBody>
          <a:bodyPr/>
          <a:lstStyle/>
          <a:p>
            <a:pPr>
              <a:defRPr/>
            </a:pPr>
            <a:fld id="{F8878816-1855-4933-978A-11C9974A7953}" type="slidenum">
              <a:rPr lang="es-MX"/>
              <a:pPr>
                <a:defRPr/>
              </a:pPr>
              <a:t>46</a:t>
            </a:fld>
            <a:endParaRPr lang="es-MX" dirty="0"/>
          </a:p>
        </p:txBody>
      </p:sp>
      <p:sp>
        <p:nvSpPr>
          <p:cNvPr id="159747" name="1 Título"/>
          <p:cNvSpPr>
            <a:spLocks noGrp="1"/>
          </p:cNvSpPr>
          <p:nvPr>
            <p:ph type="ctrTitle" idx="4294967295"/>
          </p:nvPr>
        </p:nvSpPr>
        <p:spPr>
          <a:xfrm>
            <a:off x="357188" y="0"/>
            <a:ext cx="8786812" cy="500063"/>
          </a:xfrm>
        </p:spPr>
        <p:txBody>
          <a:bodyPr>
            <a:normAutofit/>
          </a:bodyPr>
          <a:lstStyle/>
          <a:p>
            <a:pPr algn="ctr"/>
            <a:r>
              <a:rPr lang="es-MX" sz="2400" b="1" dirty="0" smtClean="0">
                <a:solidFill>
                  <a:schemeClr val="tx1"/>
                </a:solidFill>
              </a:rPr>
              <a:t>ASPECTOS GENERALES</a:t>
            </a:r>
          </a:p>
        </p:txBody>
      </p:sp>
      <p:sp>
        <p:nvSpPr>
          <p:cNvPr id="159755" name="12 CuadroTexto"/>
          <p:cNvSpPr txBox="1">
            <a:spLocks noChangeArrowheads="1"/>
          </p:cNvSpPr>
          <p:nvPr/>
        </p:nvSpPr>
        <p:spPr bwMode="auto">
          <a:xfrm>
            <a:off x="214313" y="6545263"/>
            <a:ext cx="2786062" cy="276225"/>
          </a:xfrm>
          <a:prstGeom prst="rect">
            <a:avLst/>
          </a:prstGeom>
          <a:noFill/>
          <a:ln w="9525">
            <a:noFill/>
            <a:miter lim="800000"/>
            <a:headEnd/>
            <a:tailEnd/>
          </a:ln>
        </p:spPr>
        <p:txBody>
          <a:bodyPr>
            <a:spAutoFit/>
          </a:bodyPr>
          <a:lstStyle/>
          <a:p>
            <a:r>
              <a:rPr lang="es-MX" sz="1200" b="1" dirty="0">
                <a:solidFill>
                  <a:schemeClr val="bg1"/>
                </a:solidFill>
                <a:cs typeface="Arial" charset="0"/>
              </a:rPr>
              <a:t>Auditoría Superior de la Federación</a:t>
            </a:r>
          </a:p>
        </p:txBody>
      </p:sp>
      <p:sp>
        <p:nvSpPr>
          <p:cNvPr id="12" name="Text Box 4"/>
          <p:cNvSpPr txBox="1">
            <a:spLocks noChangeArrowheads="1"/>
          </p:cNvSpPr>
          <p:nvPr/>
        </p:nvSpPr>
        <p:spPr bwMode="auto">
          <a:xfrm>
            <a:off x="1259632" y="1595916"/>
            <a:ext cx="7134274" cy="3748719"/>
          </a:xfrm>
          <a:prstGeom prst="rect">
            <a:avLst/>
          </a:prstGeom>
          <a:noFill/>
          <a:ln w="9525" algn="ctr">
            <a:noFill/>
            <a:miter lim="800000"/>
            <a:headEnd/>
            <a:tailEnd/>
          </a:ln>
        </p:spPr>
        <p:txBody>
          <a:bodyPr wrap="square">
            <a:spAutoFit/>
          </a:bodyPr>
          <a:lstStyle/>
          <a:p>
            <a:pPr marL="628650" indent="-628650">
              <a:lnSpc>
                <a:spcPct val="110000"/>
              </a:lnSpc>
              <a:buClr>
                <a:schemeClr val="tx1"/>
              </a:buClr>
              <a:buSzPct val="70000"/>
              <a:buFont typeface="Wingdings" pitchFamily="2" charset="2"/>
              <a:buChar char="ü"/>
            </a:pPr>
            <a:r>
              <a:rPr lang="es-MX" sz="2400" b="1" dirty="0">
                <a:cs typeface="Arial" charset="0"/>
              </a:rPr>
              <a:t>OBRA PÚBLICA </a:t>
            </a:r>
          </a:p>
          <a:p>
            <a:pPr marL="628650" indent="-628650">
              <a:lnSpc>
                <a:spcPct val="110000"/>
              </a:lnSpc>
              <a:buClr>
                <a:schemeClr val="hlink"/>
              </a:buClr>
              <a:buSzPct val="70000"/>
              <a:buFont typeface="Wingdings" pitchFamily="2" charset="2"/>
              <a:buChar char="ü"/>
            </a:pPr>
            <a:endParaRPr lang="es-MX" sz="2400" b="1" dirty="0" smtClean="0">
              <a:cs typeface="Arial" charset="0"/>
            </a:endParaRPr>
          </a:p>
          <a:p>
            <a:pPr marL="628650" indent="-628650">
              <a:lnSpc>
                <a:spcPct val="110000"/>
              </a:lnSpc>
              <a:buClr>
                <a:schemeClr val="hlink"/>
              </a:buClr>
              <a:buSzPct val="70000"/>
              <a:buFont typeface="Wingdings" pitchFamily="2" charset="2"/>
              <a:buChar char="ü"/>
            </a:pPr>
            <a:endParaRPr lang="es-MX" sz="2400" b="1" dirty="0">
              <a:cs typeface="Arial" charset="0"/>
            </a:endParaRPr>
          </a:p>
          <a:p>
            <a:pPr marL="628650" indent="-628650">
              <a:lnSpc>
                <a:spcPct val="110000"/>
              </a:lnSpc>
              <a:buClr>
                <a:schemeClr val="hlink"/>
              </a:buClr>
              <a:buSzPct val="70000"/>
              <a:buFont typeface="Wingdings" pitchFamily="2" charset="2"/>
              <a:buChar char="ü"/>
            </a:pPr>
            <a:endParaRPr lang="es-MX" sz="2400" b="1" dirty="0">
              <a:cs typeface="Arial" charset="0"/>
            </a:endParaRPr>
          </a:p>
          <a:p>
            <a:pPr marL="628650" indent="-628650">
              <a:lnSpc>
                <a:spcPct val="110000"/>
              </a:lnSpc>
              <a:buClr>
                <a:schemeClr val="tx1"/>
              </a:buClr>
              <a:buSzPct val="70000"/>
              <a:buFont typeface="Wingdings" pitchFamily="2" charset="2"/>
              <a:buChar char="ü"/>
            </a:pPr>
            <a:r>
              <a:rPr lang="es-MX" sz="2400" b="1" dirty="0">
                <a:cs typeface="Arial" charset="0"/>
              </a:rPr>
              <a:t>ADQUISICIONES, ARRENDAMIENTOS Y SERVICIOS</a:t>
            </a:r>
            <a:endParaRPr lang="es-ES" sz="2400" b="1" dirty="0">
              <a:cs typeface="Arial" charset="0"/>
            </a:endParaRPr>
          </a:p>
          <a:p>
            <a:pPr marL="628650" indent="-628650">
              <a:lnSpc>
                <a:spcPct val="110000"/>
              </a:lnSpc>
              <a:buClr>
                <a:schemeClr val="tx1"/>
              </a:buClr>
              <a:buSzPct val="70000"/>
              <a:buFont typeface="Wingdings" pitchFamily="2" charset="2"/>
              <a:buChar char="ü"/>
            </a:pPr>
            <a:endParaRPr lang="es-MX" sz="2400" b="1" dirty="0">
              <a:cs typeface="Arial" charset="0"/>
            </a:endParaRPr>
          </a:p>
          <a:p>
            <a:pPr marL="628650" indent="-628650">
              <a:lnSpc>
                <a:spcPct val="110000"/>
              </a:lnSpc>
              <a:buClr>
                <a:schemeClr val="hlink"/>
              </a:buClr>
              <a:buSzPct val="70000"/>
              <a:buFont typeface="Wingdings" pitchFamily="2" charset="2"/>
              <a:buChar char="ü"/>
            </a:pPr>
            <a:endParaRPr lang="es-MX" sz="2400" b="1" dirty="0">
              <a:cs typeface="Arial" charset="0"/>
            </a:endParaRPr>
          </a:p>
          <a:p>
            <a:pPr>
              <a:lnSpc>
                <a:spcPct val="110000"/>
              </a:lnSpc>
              <a:buClr>
                <a:srgbClr val="FFFFFF"/>
              </a:buClr>
              <a:buSzPct val="70000"/>
            </a:pPr>
            <a:endParaRPr lang="es-ES" sz="2400" b="1" dirty="0">
              <a:cs typeface="Arial"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1"/>
          </p:nvPr>
        </p:nvSpPr>
        <p:spPr>
          <a:xfrm>
            <a:off x="6572250" y="6492875"/>
            <a:ext cx="2133600" cy="365125"/>
          </a:xfrm>
        </p:spPr>
        <p:txBody>
          <a:bodyPr/>
          <a:lstStyle/>
          <a:p>
            <a:pPr>
              <a:defRPr/>
            </a:pPr>
            <a:fld id="{7D8886BB-57EA-4C1F-AC23-C53E31A87CA8}" type="slidenum">
              <a:rPr lang="es-MX"/>
              <a:pPr>
                <a:defRPr/>
              </a:pPr>
              <a:t>47</a:t>
            </a:fld>
            <a:endParaRPr lang="es-MX" dirty="0"/>
          </a:p>
        </p:txBody>
      </p:sp>
      <p:sp>
        <p:nvSpPr>
          <p:cNvPr id="9" name="1 Título"/>
          <p:cNvSpPr txBox="1">
            <a:spLocks/>
          </p:cNvSpPr>
          <p:nvPr/>
        </p:nvSpPr>
        <p:spPr>
          <a:xfrm>
            <a:off x="214282" y="0"/>
            <a:ext cx="8643968" cy="500063"/>
          </a:xfrm>
          <a:prstGeom prst="rect">
            <a:avLst/>
          </a:prstGeom>
        </p:spPr>
        <p:txBody>
          <a:bodyPr anchor="ctr"/>
          <a:lstStyle/>
          <a:p>
            <a:pPr algn="ctr" fontAlgn="auto">
              <a:spcBef>
                <a:spcPts val="0"/>
              </a:spcBef>
              <a:spcAft>
                <a:spcPts val="0"/>
              </a:spcAft>
              <a:defRPr/>
            </a:pPr>
            <a:endParaRPr lang="es-MX" sz="2400" b="1" dirty="0">
              <a:ea typeface="+mj-ea"/>
              <a:cs typeface="+mj-cs"/>
            </a:endParaRPr>
          </a:p>
        </p:txBody>
      </p:sp>
      <p:sp>
        <p:nvSpPr>
          <p:cNvPr id="161800" name="11 CuadroTexto"/>
          <p:cNvSpPr txBox="1">
            <a:spLocks noChangeArrowheads="1"/>
          </p:cNvSpPr>
          <p:nvPr/>
        </p:nvSpPr>
        <p:spPr bwMode="auto">
          <a:xfrm>
            <a:off x="214313" y="6545263"/>
            <a:ext cx="2786062" cy="276225"/>
          </a:xfrm>
          <a:prstGeom prst="rect">
            <a:avLst/>
          </a:prstGeom>
          <a:noFill/>
          <a:ln w="9525">
            <a:noFill/>
            <a:miter lim="800000"/>
            <a:headEnd/>
            <a:tailEnd/>
          </a:ln>
        </p:spPr>
        <p:txBody>
          <a:bodyPr>
            <a:spAutoFit/>
          </a:bodyPr>
          <a:lstStyle/>
          <a:p>
            <a:r>
              <a:rPr lang="es-MX" sz="1200" b="1" dirty="0">
                <a:solidFill>
                  <a:schemeClr val="bg1"/>
                </a:solidFill>
                <a:cs typeface="Arial" charset="0"/>
              </a:rPr>
              <a:t>Auditoría Superior de la Federación</a:t>
            </a:r>
          </a:p>
        </p:txBody>
      </p:sp>
      <p:sp>
        <p:nvSpPr>
          <p:cNvPr id="10" name="6 Rectángulo"/>
          <p:cNvSpPr/>
          <p:nvPr/>
        </p:nvSpPr>
        <p:spPr>
          <a:xfrm>
            <a:off x="0" y="0"/>
            <a:ext cx="8948738" cy="498598"/>
          </a:xfrm>
          <a:prstGeom prst="rect">
            <a:avLst/>
          </a:prstGeom>
        </p:spPr>
        <p:txBody>
          <a:bodyPr wrap="square">
            <a:spAutoFit/>
          </a:bodyPr>
          <a:lstStyle/>
          <a:p>
            <a:pPr algn="ctr" fontAlgn="auto">
              <a:lnSpc>
                <a:spcPct val="110000"/>
              </a:lnSpc>
              <a:spcBef>
                <a:spcPts val="0"/>
              </a:spcBef>
              <a:spcAft>
                <a:spcPts val="0"/>
              </a:spcAft>
              <a:defRPr/>
            </a:pPr>
            <a:r>
              <a:rPr lang="es-ES" sz="2400" b="1" dirty="0">
                <a:cs typeface="Arial" charset="0"/>
              </a:rPr>
              <a:t>ASPECTOS QUE SE REVISAN</a:t>
            </a:r>
          </a:p>
        </p:txBody>
      </p:sp>
      <p:sp>
        <p:nvSpPr>
          <p:cNvPr id="12" name="7 Rectángulo"/>
          <p:cNvSpPr>
            <a:spLocks noChangeArrowheads="1"/>
          </p:cNvSpPr>
          <p:nvPr/>
        </p:nvSpPr>
        <p:spPr bwMode="auto">
          <a:xfrm>
            <a:off x="714375" y="2359025"/>
            <a:ext cx="7786688" cy="2677656"/>
          </a:xfrm>
          <a:prstGeom prst="rect">
            <a:avLst/>
          </a:prstGeom>
          <a:noFill/>
          <a:ln w="9525">
            <a:noFill/>
            <a:miter lim="800000"/>
            <a:headEnd/>
            <a:tailEnd/>
          </a:ln>
        </p:spPr>
        <p:txBody>
          <a:bodyPr>
            <a:spAutoFit/>
          </a:bodyPr>
          <a:lstStyle/>
          <a:p>
            <a:pPr algn="just"/>
            <a:r>
              <a:rPr lang="es-ES" sz="2800" b="1" dirty="0" smtClean="0"/>
              <a:t>VERIFICAR EL CUMPLIMIENTO NORMATIVO DE LOS PROCESOS DE ADJUDICACIÓN Y CONSTATAR QUE LA INFORMACIÓN GENERADA EN LOS PROCEDIMIENTOS SE ENCUENTRE FORMALIZADA Y COMPLETA PARA SU ADECUADO CUMPLIMIENTO.</a:t>
            </a:r>
            <a:endParaRPr lang="es-MX" sz="2800" b="1" dirty="0"/>
          </a:p>
        </p:txBody>
      </p:sp>
    </p:spTree>
    <p:extLst>
      <p:ext uri="{BB962C8B-B14F-4D97-AF65-F5344CB8AC3E}">
        <p14:creationId xmlns:p14="http://schemas.microsoft.com/office/powerpoint/2010/main" val="11893269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071688" y="1000125"/>
            <a:ext cx="4987925" cy="430887"/>
          </a:xfrm>
          <a:prstGeom prst="rect">
            <a:avLst/>
          </a:prstGeom>
          <a:noFill/>
          <a:ln w="9525">
            <a:noFill/>
            <a:miter lim="800000"/>
            <a:headEnd/>
            <a:tailEnd/>
          </a:ln>
        </p:spPr>
        <p:txBody>
          <a:bodyPr>
            <a:spAutoFit/>
          </a:bodyPr>
          <a:lstStyle/>
          <a:p>
            <a:pPr algn="ctr">
              <a:spcBef>
                <a:spcPct val="50000"/>
              </a:spcBef>
            </a:pPr>
            <a:r>
              <a:rPr lang="es-MX" sz="2200" b="1" dirty="0">
                <a:latin typeface="Calibri" pitchFamily="34" charset="0"/>
                <a:cs typeface="Arial" charset="0"/>
              </a:rPr>
              <a:t>CONTRATACIÓN DE OBRA PÚBLICA</a:t>
            </a:r>
            <a:endParaRPr lang="es-ES" sz="2200" b="1" dirty="0">
              <a:latin typeface="Calibri" pitchFamily="34" charset="0"/>
              <a:cs typeface="Arial" charset="0"/>
            </a:endParaRPr>
          </a:p>
        </p:txBody>
      </p:sp>
      <p:sp>
        <p:nvSpPr>
          <p:cNvPr id="3" name="Text Box 6"/>
          <p:cNvSpPr txBox="1">
            <a:spLocks noChangeArrowheads="1"/>
          </p:cNvSpPr>
          <p:nvPr/>
        </p:nvSpPr>
        <p:spPr bwMode="auto">
          <a:xfrm>
            <a:off x="1071563" y="2071688"/>
            <a:ext cx="2016125" cy="1092200"/>
          </a:xfrm>
          <a:prstGeom prst="rect">
            <a:avLst/>
          </a:prstGeom>
          <a:solidFill>
            <a:srgbClr val="CCECFF"/>
          </a:solidFill>
          <a:ln w="38100">
            <a:solidFill>
              <a:srgbClr val="666699"/>
            </a:solidFill>
            <a:miter lim="800000"/>
            <a:headEnd/>
            <a:tailEnd/>
          </a:ln>
        </p:spPr>
        <p:txBody>
          <a:bodyPr>
            <a:spAutoFit/>
          </a:bodyPr>
          <a:lstStyle/>
          <a:p>
            <a:pPr algn="ctr">
              <a:spcBef>
                <a:spcPct val="50000"/>
              </a:spcBef>
            </a:pPr>
            <a:r>
              <a:rPr lang="es-MX" b="1" dirty="0" smtClean="0">
                <a:latin typeface="Calibri" pitchFamily="34" charset="0"/>
                <a:cs typeface="Arial" charset="0"/>
              </a:rPr>
              <a:t>PROCEDIMIENTOS DE CONTRATACIÓN</a:t>
            </a:r>
          </a:p>
          <a:p>
            <a:pPr algn="ctr">
              <a:spcBef>
                <a:spcPct val="50000"/>
              </a:spcBef>
            </a:pPr>
            <a:r>
              <a:rPr lang="es-MX" b="1" dirty="0" smtClean="0">
                <a:latin typeface="Calibri" pitchFamily="34" charset="0"/>
                <a:cs typeface="Arial" charset="0"/>
              </a:rPr>
              <a:t>ART. </a:t>
            </a:r>
            <a:endParaRPr lang="es-ES" b="1" dirty="0">
              <a:latin typeface="Calibri" pitchFamily="34" charset="0"/>
              <a:cs typeface="Arial" charset="0"/>
            </a:endParaRPr>
          </a:p>
        </p:txBody>
      </p:sp>
      <p:sp>
        <p:nvSpPr>
          <p:cNvPr id="4" name="AutoShape 11"/>
          <p:cNvSpPr>
            <a:spLocks/>
          </p:cNvSpPr>
          <p:nvPr/>
        </p:nvSpPr>
        <p:spPr bwMode="auto">
          <a:xfrm>
            <a:off x="3830658" y="1715631"/>
            <a:ext cx="350912" cy="1928813"/>
          </a:xfrm>
          <a:prstGeom prst="leftBrace">
            <a:avLst>
              <a:gd name="adj1" fmla="val 85054"/>
              <a:gd name="adj2" fmla="val 50000"/>
            </a:avLst>
          </a:prstGeom>
          <a:noFill/>
          <a:ln w="19050">
            <a:solidFill>
              <a:schemeClr val="tx1"/>
            </a:solidFill>
            <a:round/>
            <a:headEnd/>
            <a:tailEnd/>
          </a:ln>
        </p:spPr>
        <p:txBody>
          <a:bodyPr wrap="none" anchor="ctr"/>
          <a:lstStyle/>
          <a:p>
            <a:endParaRPr lang="es-ES" sz="3000" dirty="0">
              <a:latin typeface="Calibri" pitchFamily="34" charset="0"/>
              <a:cs typeface="Arial" charset="0"/>
            </a:endParaRPr>
          </a:p>
        </p:txBody>
      </p:sp>
      <p:sp>
        <p:nvSpPr>
          <p:cNvPr id="5" name="Text Box 7"/>
          <p:cNvSpPr txBox="1">
            <a:spLocks noChangeArrowheads="1"/>
          </p:cNvSpPr>
          <p:nvPr/>
        </p:nvSpPr>
        <p:spPr bwMode="auto">
          <a:xfrm>
            <a:off x="928688" y="4214813"/>
            <a:ext cx="2127250" cy="1061829"/>
          </a:xfrm>
          <a:prstGeom prst="rect">
            <a:avLst/>
          </a:prstGeom>
          <a:solidFill>
            <a:srgbClr val="CCECFF"/>
          </a:solidFill>
          <a:ln w="38100">
            <a:solidFill>
              <a:srgbClr val="666699"/>
            </a:solidFill>
            <a:miter lim="800000"/>
            <a:headEnd/>
            <a:tailEnd/>
          </a:ln>
        </p:spPr>
        <p:txBody>
          <a:bodyPr>
            <a:spAutoFit/>
          </a:bodyPr>
          <a:lstStyle/>
          <a:p>
            <a:pPr algn="ctr">
              <a:spcBef>
                <a:spcPct val="50000"/>
              </a:spcBef>
            </a:pPr>
            <a:r>
              <a:rPr lang="es-MX" b="1" dirty="0" smtClean="0">
                <a:latin typeface="Calibri" pitchFamily="34" charset="0"/>
                <a:cs typeface="Arial" charset="0"/>
              </a:rPr>
              <a:t>TIPOS DE CONTRATO</a:t>
            </a:r>
          </a:p>
          <a:p>
            <a:pPr algn="ctr">
              <a:spcBef>
                <a:spcPct val="50000"/>
              </a:spcBef>
            </a:pPr>
            <a:r>
              <a:rPr lang="es-MX" b="1" dirty="0" smtClean="0">
                <a:latin typeface="Calibri" pitchFamily="34" charset="0"/>
                <a:cs typeface="Arial" charset="0"/>
              </a:rPr>
              <a:t>ART. </a:t>
            </a:r>
            <a:endParaRPr lang="es-ES" b="1" dirty="0">
              <a:latin typeface="Calibri" pitchFamily="34" charset="0"/>
              <a:cs typeface="Arial" charset="0"/>
            </a:endParaRPr>
          </a:p>
        </p:txBody>
      </p:sp>
      <p:sp>
        <p:nvSpPr>
          <p:cNvPr id="6" name="AutoShape 11"/>
          <p:cNvSpPr>
            <a:spLocks/>
          </p:cNvSpPr>
          <p:nvPr/>
        </p:nvSpPr>
        <p:spPr bwMode="auto">
          <a:xfrm>
            <a:off x="3822889" y="3862025"/>
            <a:ext cx="352054" cy="1695450"/>
          </a:xfrm>
          <a:prstGeom prst="leftBrace">
            <a:avLst>
              <a:gd name="adj1" fmla="val 83066"/>
              <a:gd name="adj2" fmla="val 50000"/>
            </a:avLst>
          </a:prstGeom>
          <a:noFill/>
          <a:ln w="19050">
            <a:solidFill>
              <a:schemeClr val="tx1"/>
            </a:solidFill>
            <a:round/>
            <a:headEnd/>
            <a:tailEnd/>
          </a:ln>
        </p:spPr>
        <p:txBody>
          <a:bodyPr wrap="none" anchor="ctr"/>
          <a:lstStyle/>
          <a:p>
            <a:endParaRPr lang="es-ES" sz="3000" dirty="0">
              <a:latin typeface="Calibri" pitchFamily="34" charset="0"/>
              <a:cs typeface="Arial" charset="0"/>
            </a:endParaRPr>
          </a:p>
        </p:txBody>
      </p:sp>
      <p:sp>
        <p:nvSpPr>
          <p:cNvPr id="7" name="Text Box 12"/>
          <p:cNvSpPr txBox="1">
            <a:spLocks noChangeArrowheads="1"/>
          </p:cNvSpPr>
          <p:nvPr/>
        </p:nvSpPr>
        <p:spPr bwMode="auto">
          <a:xfrm>
            <a:off x="4283968" y="1933212"/>
            <a:ext cx="4464050" cy="1323439"/>
          </a:xfrm>
          <a:prstGeom prst="rect">
            <a:avLst/>
          </a:prstGeom>
          <a:noFill/>
          <a:ln w="9525">
            <a:noFill/>
            <a:miter lim="800000"/>
            <a:headEnd/>
            <a:tailEnd/>
          </a:ln>
        </p:spPr>
        <p:txBody>
          <a:bodyPr>
            <a:spAutoFit/>
          </a:bodyPr>
          <a:lstStyle/>
          <a:p>
            <a:pPr marL="342900" indent="-342900">
              <a:spcBef>
                <a:spcPct val="50000"/>
              </a:spcBef>
              <a:buFontTx/>
              <a:buAutoNum type="arabicPeriod"/>
            </a:pPr>
            <a:r>
              <a:rPr lang="es-MX" sz="2000" dirty="0" smtClean="0">
                <a:latin typeface="Calibri" pitchFamily="34" charset="0"/>
                <a:cs typeface="Arial" charset="0"/>
              </a:rPr>
              <a:t>LICITACIÓN PÚBLICA</a:t>
            </a:r>
            <a:endParaRPr lang="es-ES" sz="2000" dirty="0" smtClean="0">
              <a:latin typeface="Calibri" pitchFamily="34" charset="0"/>
              <a:cs typeface="Arial" charset="0"/>
            </a:endParaRPr>
          </a:p>
          <a:p>
            <a:pPr marL="342900" indent="-342900">
              <a:spcBef>
                <a:spcPct val="50000"/>
              </a:spcBef>
              <a:buFontTx/>
              <a:buAutoNum type="arabicPeriod"/>
            </a:pPr>
            <a:r>
              <a:rPr lang="es-MX" sz="2000" dirty="0" smtClean="0">
                <a:latin typeface="Calibri" pitchFamily="34" charset="0"/>
                <a:cs typeface="Arial" charset="0"/>
              </a:rPr>
              <a:t>INVITACIÓN A CUANDO MENOS TRES</a:t>
            </a:r>
          </a:p>
          <a:p>
            <a:pPr marL="342900" indent="-342900">
              <a:spcBef>
                <a:spcPct val="50000"/>
              </a:spcBef>
              <a:buFontTx/>
              <a:buAutoNum type="arabicPeriod"/>
            </a:pPr>
            <a:r>
              <a:rPr lang="es-MX" sz="2000" dirty="0" smtClean="0">
                <a:latin typeface="Calibri" pitchFamily="34" charset="0"/>
                <a:cs typeface="Arial" charset="0"/>
              </a:rPr>
              <a:t>ADJUDICACIÓN  DIRECTA</a:t>
            </a:r>
            <a:endParaRPr lang="es-MX" sz="2000" dirty="0">
              <a:latin typeface="Calibri" pitchFamily="34" charset="0"/>
              <a:cs typeface="Arial" charset="0"/>
            </a:endParaRPr>
          </a:p>
        </p:txBody>
      </p:sp>
      <p:sp>
        <p:nvSpPr>
          <p:cNvPr id="8" name="Text Box 13"/>
          <p:cNvSpPr txBox="1">
            <a:spLocks noChangeArrowheads="1"/>
          </p:cNvSpPr>
          <p:nvPr/>
        </p:nvSpPr>
        <p:spPr bwMode="auto">
          <a:xfrm>
            <a:off x="4226353" y="3862025"/>
            <a:ext cx="4521666" cy="1631216"/>
          </a:xfrm>
          <a:prstGeom prst="rect">
            <a:avLst/>
          </a:prstGeom>
          <a:noFill/>
          <a:ln w="9525">
            <a:noFill/>
            <a:miter lim="800000"/>
            <a:headEnd/>
            <a:tailEnd/>
          </a:ln>
        </p:spPr>
        <p:txBody>
          <a:bodyPr wrap="square">
            <a:spAutoFit/>
          </a:bodyPr>
          <a:lstStyle/>
          <a:p>
            <a:pPr marL="342900" indent="-342900">
              <a:spcBef>
                <a:spcPct val="50000"/>
              </a:spcBef>
              <a:buFontTx/>
              <a:buAutoNum type="arabicPeriod"/>
            </a:pPr>
            <a:r>
              <a:rPr lang="es-MX" sz="2000" dirty="0" smtClean="0">
                <a:latin typeface="Calibri" pitchFamily="34" charset="0"/>
                <a:cs typeface="Arial" charset="0"/>
              </a:rPr>
              <a:t>PRECIOS UNITARIOS Y TIEMPO DETERMINADO</a:t>
            </a:r>
          </a:p>
          <a:p>
            <a:pPr marL="342900" indent="-342900">
              <a:spcBef>
                <a:spcPct val="50000"/>
              </a:spcBef>
              <a:buFontTx/>
              <a:buAutoNum type="arabicPeriod"/>
            </a:pPr>
            <a:r>
              <a:rPr lang="es-MX" sz="2000" dirty="0" smtClean="0">
                <a:latin typeface="Calibri" pitchFamily="34" charset="0"/>
                <a:cs typeface="Arial" charset="0"/>
              </a:rPr>
              <a:t>PRECIO ALZADO</a:t>
            </a:r>
          </a:p>
          <a:p>
            <a:pPr marL="342900" indent="-342900">
              <a:spcBef>
                <a:spcPct val="50000"/>
              </a:spcBef>
              <a:buFontTx/>
              <a:buAutoNum type="arabicPeriod"/>
            </a:pPr>
            <a:r>
              <a:rPr lang="es-MX" sz="2000" dirty="0" smtClean="0">
                <a:latin typeface="Calibri" pitchFamily="34" charset="0"/>
                <a:cs typeface="Arial" charset="0"/>
              </a:rPr>
              <a:t>MIXTOS</a:t>
            </a:r>
            <a:endParaRPr lang="es-MX" sz="2000" dirty="0">
              <a:latin typeface="Calibri" pitchFamily="34" charset="0"/>
              <a:cs typeface="Arial" charset="0"/>
            </a:endParaRPr>
          </a:p>
        </p:txBody>
      </p:sp>
      <p:sp>
        <p:nvSpPr>
          <p:cNvPr id="9" name="1 Título"/>
          <p:cNvSpPr txBox="1">
            <a:spLocks/>
          </p:cNvSpPr>
          <p:nvPr/>
        </p:nvSpPr>
        <p:spPr bwMode="auto">
          <a:xfrm>
            <a:off x="357158" y="0"/>
            <a:ext cx="8786842"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spcBef>
                <a:spcPct val="0"/>
              </a:spcBef>
              <a:spcAft>
                <a:spcPct val="0"/>
              </a:spcAft>
              <a:defRPr sz="3600" kern="1200">
                <a:solidFill>
                  <a:srgbClr val="00204E"/>
                </a:solidFill>
                <a:latin typeface="Arial Black" pitchFamily="34" charset="0"/>
                <a:ea typeface="+mj-ea"/>
                <a:cs typeface="+mj-cs"/>
              </a:defRPr>
            </a:lvl1pPr>
            <a:lvl2pPr algn="l" rtl="0" eaLnBrk="0" fontAlgn="base" hangingPunct="0">
              <a:spcBef>
                <a:spcPct val="0"/>
              </a:spcBef>
              <a:spcAft>
                <a:spcPct val="0"/>
              </a:spcAft>
              <a:defRPr sz="3600">
                <a:solidFill>
                  <a:srgbClr val="00204E"/>
                </a:solidFill>
                <a:latin typeface="Arial Black" pitchFamily="34" charset="0"/>
              </a:defRPr>
            </a:lvl2pPr>
            <a:lvl3pPr algn="l" rtl="0" eaLnBrk="0" fontAlgn="base" hangingPunct="0">
              <a:spcBef>
                <a:spcPct val="0"/>
              </a:spcBef>
              <a:spcAft>
                <a:spcPct val="0"/>
              </a:spcAft>
              <a:defRPr sz="3600">
                <a:solidFill>
                  <a:srgbClr val="00204E"/>
                </a:solidFill>
                <a:latin typeface="Arial Black" pitchFamily="34" charset="0"/>
              </a:defRPr>
            </a:lvl3pPr>
            <a:lvl4pPr algn="l" rtl="0" eaLnBrk="0" fontAlgn="base" hangingPunct="0">
              <a:spcBef>
                <a:spcPct val="0"/>
              </a:spcBef>
              <a:spcAft>
                <a:spcPct val="0"/>
              </a:spcAft>
              <a:defRPr sz="3600">
                <a:solidFill>
                  <a:srgbClr val="00204E"/>
                </a:solidFill>
                <a:latin typeface="Arial Black" pitchFamily="34" charset="0"/>
              </a:defRPr>
            </a:lvl4pPr>
            <a:lvl5pPr algn="l" rtl="0" eaLnBrk="0" fontAlgn="base" hangingPunct="0">
              <a:spcBef>
                <a:spcPct val="0"/>
              </a:spcBef>
              <a:spcAft>
                <a:spcPct val="0"/>
              </a:spcAft>
              <a:defRPr sz="3600">
                <a:solidFill>
                  <a:srgbClr val="00204E"/>
                </a:solidFill>
                <a:latin typeface="Arial Black" pitchFamily="34" charset="0"/>
              </a:defRPr>
            </a:lvl5pPr>
            <a:lvl6pPr marL="457200" algn="l" rtl="0" fontAlgn="base">
              <a:spcBef>
                <a:spcPct val="0"/>
              </a:spcBef>
              <a:spcAft>
                <a:spcPct val="0"/>
              </a:spcAft>
              <a:defRPr sz="3600">
                <a:solidFill>
                  <a:srgbClr val="00204E"/>
                </a:solidFill>
                <a:latin typeface="Arial Black" pitchFamily="34" charset="0"/>
              </a:defRPr>
            </a:lvl6pPr>
            <a:lvl7pPr marL="914400" algn="l" rtl="0" fontAlgn="base">
              <a:spcBef>
                <a:spcPct val="0"/>
              </a:spcBef>
              <a:spcAft>
                <a:spcPct val="0"/>
              </a:spcAft>
              <a:defRPr sz="3600">
                <a:solidFill>
                  <a:srgbClr val="00204E"/>
                </a:solidFill>
                <a:latin typeface="Arial Black" pitchFamily="34" charset="0"/>
              </a:defRPr>
            </a:lvl7pPr>
            <a:lvl8pPr marL="1371600" algn="l" rtl="0" fontAlgn="base">
              <a:spcBef>
                <a:spcPct val="0"/>
              </a:spcBef>
              <a:spcAft>
                <a:spcPct val="0"/>
              </a:spcAft>
              <a:defRPr sz="3600">
                <a:solidFill>
                  <a:srgbClr val="00204E"/>
                </a:solidFill>
                <a:latin typeface="Arial Black" pitchFamily="34" charset="0"/>
              </a:defRPr>
            </a:lvl8pPr>
            <a:lvl9pPr marL="1828800" algn="l" rtl="0" fontAlgn="base">
              <a:spcBef>
                <a:spcPct val="0"/>
              </a:spcBef>
              <a:spcAft>
                <a:spcPct val="0"/>
              </a:spcAft>
              <a:defRPr sz="3600">
                <a:solidFill>
                  <a:srgbClr val="00204E"/>
                </a:solidFill>
                <a:latin typeface="Arial Black" pitchFamily="34" charset="0"/>
              </a:defRPr>
            </a:lvl9pPr>
          </a:lstStyle>
          <a:p>
            <a:pPr algn="ctr" eaLnBrk="1" fontAlgn="auto" hangingPunct="1">
              <a:lnSpc>
                <a:spcPct val="110000"/>
              </a:lnSpc>
              <a:spcBef>
                <a:spcPts val="0"/>
              </a:spcBef>
              <a:spcAft>
                <a:spcPts val="0"/>
              </a:spcAft>
              <a:defRPr/>
            </a:pPr>
            <a:r>
              <a:rPr lang="es-MX" sz="2400" b="1" dirty="0">
                <a:solidFill>
                  <a:schemeClr val="tx1"/>
                </a:solidFill>
                <a:latin typeface="+mn-lt"/>
                <a:ea typeface="+mn-ea"/>
                <a:cs typeface="Arial" charset="0"/>
              </a:rPr>
              <a:t>ASPECTOS GENERALES</a:t>
            </a:r>
          </a:p>
        </p:txBody>
      </p:sp>
    </p:spTree>
    <p:extLst>
      <p:ext uri="{BB962C8B-B14F-4D97-AF65-F5344CB8AC3E}">
        <p14:creationId xmlns:p14="http://schemas.microsoft.com/office/powerpoint/2010/main" val="36592181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214282" y="0"/>
            <a:ext cx="8643968" cy="500063"/>
          </a:xfrm>
          <a:prstGeom prst="rect">
            <a:avLst/>
          </a:prstGeom>
        </p:spPr>
        <p:txBody>
          <a:bodyPr anchor="ctr"/>
          <a:lstStyle/>
          <a:p>
            <a:pPr algn="ctr">
              <a:lnSpc>
                <a:spcPct val="110000"/>
              </a:lnSpc>
              <a:defRPr/>
            </a:pPr>
            <a:r>
              <a:rPr lang="es-MX" sz="2400" b="1" dirty="0">
                <a:cs typeface="Arial" charset="0"/>
              </a:rPr>
              <a:t>ASPECTOS QUE SE REVISAN</a:t>
            </a:r>
          </a:p>
        </p:txBody>
      </p:sp>
      <p:sp>
        <p:nvSpPr>
          <p:cNvPr id="3" name="Text Box 6"/>
          <p:cNvSpPr txBox="1">
            <a:spLocks noChangeArrowheads="1"/>
          </p:cNvSpPr>
          <p:nvPr/>
        </p:nvSpPr>
        <p:spPr bwMode="auto">
          <a:xfrm>
            <a:off x="1143000" y="2143125"/>
            <a:ext cx="2016125" cy="1477328"/>
          </a:xfrm>
          <a:prstGeom prst="rect">
            <a:avLst/>
          </a:prstGeom>
          <a:solidFill>
            <a:srgbClr val="CCECFF"/>
          </a:solidFill>
          <a:ln w="38100">
            <a:solidFill>
              <a:schemeClr val="tx1"/>
            </a:solidFill>
            <a:miter lim="800000"/>
            <a:headEnd/>
            <a:tailEnd/>
          </a:ln>
        </p:spPr>
        <p:txBody>
          <a:bodyPr>
            <a:spAutoFit/>
          </a:bodyPr>
          <a:lstStyle/>
          <a:p>
            <a:pPr algn="ctr">
              <a:spcBef>
                <a:spcPct val="50000"/>
              </a:spcBef>
            </a:pPr>
            <a:r>
              <a:rPr lang="es-MX" b="1" dirty="0" smtClean="0">
                <a:solidFill>
                  <a:srgbClr val="000000"/>
                </a:solidFill>
                <a:latin typeface="Calibri" pitchFamily="34" charset="0"/>
                <a:cs typeface="Arial" charset="0"/>
              </a:rPr>
              <a:t>MODALIDAD DE ADJUDICACIÓN </a:t>
            </a:r>
          </a:p>
          <a:p>
            <a:pPr algn="ctr">
              <a:spcBef>
                <a:spcPct val="50000"/>
              </a:spcBef>
            </a:pPr>
            <a:r>
              <a:rPr lang="es-MX" b="1" dirty="0" smtClean="0">
                <a:solidFill>
                  <a:srgbClr val="000000"/>
                </a:solidFill>
                <a:latin typeface="Calibri" pitchFamily="34" charset="0"/>
                <a:cs typeface="Arial" charset="0"/>
              </a:rPr>
              <a:t>ARTÍCULOS </a:t>
            </a:r>
          </a:p>
          <a:p>
            <a:pPr algn="ctr">
              <a:spcBef>
                <a:spcPct val="50000"/>
              </a:spcBef>
            </a:pPr>
            <a:r>
              <a:rPr lang="es-MX" b="1" dirty="0" smtClean="0">
                <a:solidFill>
                  <a:srgbClr val="000000"/>
                </a:solidFill>
                <a:latin typeface="Calibri" pitchFamily="34" charset="0"/>
                <a:cs typeface="Arial" charset="0"/>
              </a:rPr>
              <a:t>134 CPEUM</a:t>
            </a:r>
          </a:p>
        </p:txBody>
      </p:sp>
      <p:sp>
        <p:nvSpPr>
          <p:cNvPr id="4" name="AutoShape 14"/>
          <p:cNvSpPr>
            <a:spLocks/>
          </p:cNvSpPr>
          <p:nvPr/>
        </p:nvSpPr>
        <p:spPr bwMode="auto">
          <a:xfrm>
            <a:off x="4000500" y="1643063"/>
            <a:ext cx="142875" cy="2714625"/>
          </a:xfrm>
          <a:prstGeom prst="leftBrace">
            <a:avLst>
              <a:gd name="adj1" fmla="val 83037"/>
              <a:gd name="adj2" fmla="val 50000"/>
            </a:avLst>
          </a:prstGeom>
          <a:ln>
            <a:solidFill>
              <a:schemeClr val="tx1"/>
            </a:solidFill>
            <a:headEnd/>
            <a:tailEnd/>
          </a:ln>
        </p:spPr>
        <p:style>
          <a:lnRef idx="3">
            <a:schemeClr val="dk1"/>
          </a:lnRef>
          <a:fillRef idx="0">
            <a:schemeClr val="dk1"/>
          </a:fillRef>
          <a:effectRef idx="2">
            <a:schemeClr val="dk1"/>
          </a:effectRef>
          <a:fontRef idx="minor">
            <a:schemeClr val="tx1"/>
          </a:fontRef>
        </p:style>
        <p:txBody>
          <a:bodyPr wrap="none" anchor="ctr"/>
          <a:lstStyle/>
          <a:p>
            <a:pPr fontAlgn="auto">
              <a:spcBef>
                <a:spcPts val="0"/>
              </a:spcBef>
              <a:spcAft>
                <a:spcPts val="0"/>
              </a:spcAft>
              <a:defRPr/>
            </a:pPr>
            <a:endParaRPr lang="es-MX" sz="3000" dirty="0">
              <a:cs typeface="Arial" charset="0"/>
            </a:endParaRPr>
          </a:p>
        </p:txBody>
      </p:sp>
      <p:sp>
        <p:nvSpPr>
          <p:cNvPr id="5" name="Text Box 6"/>
          <p:cNvSpPr txBox="1">
            <a:spLocks noChangeArrowheads="1"/>
          </p:cNvSpPr>
          <p:nvPr/>
        </p:nvSpPr>
        <p:spPr bwMode="auto">
          <a:xfrm>
            <a:off x="4714875" y="1714500"/>
            <a:ext cx="2465388" cy="784225"/>
          </a:xfrm>
          <a:prstGeom prst="rect">
            <a:avLst/>
          </a:prstGeom>
          <a:solidFill>
            <a:srgbClr val="CCECFF"/>
          </a:solidFill>
          <a:ln w="38100">
            <a:solidFill>
              <a:schemeClr val="tx1"/>
            </a:solidFill>
            <a:miter lim="800000"/>
            <a:headEnd/>
            <a:tailEnd/>
          </a:ln>
        </p:spPr>
        <p:txBody>
          <a:bodyPr>
            <a:spAutoFit/>
          </a:bodyPr>
          <a:lstStyle/>
          <a:p>
            <a:pPr algn="ctr">
              <a:spcBef>
                <a:spcPct val="50000"/>
              </a:spcBef>
            </a:pPr>
            <a:r>
              <a:rPr lang="es-MX" b="1" dirty="0" smtClean="0">
                <a:solidFill>
                  <a:srgbClr val="000000"/>
                </a:solidFill>
                <a:latin typeface="Calibri" pitchFamily="34" charset="0"/>
                <a:cs typeface="Arial" charset="0"/>
              </a:rPr>
              <a:t>LICITACIÓN PÚBLICA</a:t>
            </a:r>
          </a:p>
          <a:p>
            <a:pPr algn="ctr">
              <a:spcBef>
                <a:spcPct val="50000"/>
              </a:spcBef>
            </a:pPr>
            <a:r>
              <a:rPr lang="es-MX" b="1" dirty="0" smtClean="0">
                <a:solidFill>
                  <a:srgbClr val="000000"/>
                </a:solidFill>
                <a:latin typeface="Calibri" pitchFamily="34" charset="0"/>
                <a:cs typeface="Arial" charset="0"/>
              </a:rPr>
              <a:t>ART. </a:t>
            </a:r>
            <a:endParaRPr lang="es-ES" b="1" dirty="0">
              <a:solidFill>
                <a:srgbClr val="000000"/>
              </a:solidFill>
              <a:latin typeface="Calibri" pitchFamily="34" charset="0"/>
              <a:cs typeface="Arial" charset="0"/>
            </a:endParaRPr>
          </a:p>
        </p:txBody>
      </p:sp>
      <p:sp>
        <p:nvSpPr>
          <p:cNvPr id="6" name="Text Box 6"/>
          <p:cNvSpPr txBox="1">
            <a:spLocks noChangeArrowheads="1"/>
          </p:cNvSpPr>
          <p:nvPr/>
        </p:nvSpPr>
        <p:spPr bwMode="auto">
          <a:xfrm>
            <a:off x="4786313" y="3571875"/>
            <a:ext cx="2609850" cy="784225"/>
          </a:xfrm>
          <a:prstGeom prst="rect">
            <a:avLst/>
          </a:prstGeom>
          <a:solidFill>
            <a:srgbClr val="CCECFF"/>
          </a:solidFill>
          <a:ln w="38100">
            <a:solidFill>
              <a:schemeClr val="tx1"/>
            </a:solidFill>
            <a:miter lim="800000"/>
            <a:headEnd/>
            <a:tailEnd/>
          </a:ln>
        </p:spPr>
        <p:txBody>
          <a:bodyPr>
            <a:spAutoFit/>
          </a:bodyPr>
          <a:lstStyle/>
          <a:p>
            <a:pPr algn="ctr">
              <a:spcBef>
                <a:spcPct val="50000"/>
              </a:spcBef>
            </a:pPr>
            <a:r>
              <a:rPr lang="es-MX" b="1" dirty="0" smtClean="0">
                <a:solidFill>
                  <a:srgbClr val="000000"/>
                </a:solidFill>
                <a:latin typeface="Calibri" pitchFamily="34" charset="0"/>
                <a:cs typeface="Arial" charset="0"/>
              </a:rPr>
              <a:t>CAUSAS DE EXCEPCIÓN</a:t>
            </a:r>
          </a:p>
          <a:p>
            <a:pPr algn="ctr">
              <a:spcBef>
                <a:spcPct val="50000"/>
              </a:spcBef>
            </a:pPr>
            <a:r>
              <a:rPr lang="es-MX" b="1" dirty="0" smtClean="0">
                <a:solidFill>
                  <a:srgbClr val="000000"/>
                </a:solidFill>
                <a:latin typeface="Calibri" pitchFamily="34" charset="0"/>
                <a:cs typeface="Arial" charset="0"/>
              </a:rPr>
              <a:t>CAPITULO II</a:t>
            </a:r>
            <a:endParaRPr lang="es-ES" b="1" dirty="0">
              <a:solidFill>
                <a:srgbClr val="000000"/>
              </a:solidFill>
              <a:latin typeface="Calibri" pitchFamily="34" charset="0"/>
              <a:cs typeface="Arial" charset="0"/>
            </a:endParaRPr>
          </a:p>
        </p:txBody>
      </p:sp>
    </p:spTree>
    <p:extLst>
      <p:ext uri="{BB962C8B-B14F-4D97-AF65-F5344CB8AC3E}">
        <p14:creationId xmlns:p14="http://schemas.microsoft.com/office/powerpoint/2010/main" val="2305791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1"/>
          </p:nvPr>
        </p:nvSpPr>
        <p:spPr/>
        <p:txBody>
          <a:bodyPr/>
          <a:lstStyle/>
          <a:p>
            <a:fld id="{B5E26726-A65E-4237-98AD-6D400ECB0189}" type="slidenum">
              <a:rPr lang="es-MX" smtClean="0"/>
              <a:pPr/>
              <a:t>5</a:t>
            </a:fld>
            <a:endParaRPr lang="es-MX" dirty="0"/>
          </a:p>
        </p:txBody>
      </p:sp>
      <p:sp>
        <p:nvSpPr>
          <p:cNvPr id="4" name="CuadroTexto 3"/>
          <p:cNvSpPr txBox="1"/>
          <p:nvPr/>
        </p:nvSpPr>
        <p:spPr>
          <a:xfrm>
            <a:off x="539552" y="764704"/>
            <a:ext cx="7776864" cy="4893647"/>
          </a:xfrm>
          <a:prstGeom prst="rect">
            <a:avLst/>
          </a:prstGeom>
          <a:noFill/>
        </p:spPr>
        <p:txBody>
          <a:bodyPr wrap="square" rtlCol="0">
            <a:spAutoFit/>
          </a:bodyPr>
          <a:lstStyle/>
          <a:p>
            <a:pPr algn="just"/>
            <a:r>
              <a:rPr lang="es-MX" sz="2400" dirty="0"/>
              <a:t>Con la reforma y adición del Capítulo V a la Ley de Coordinación Fiscal (LCF),  y la creación del Ramo General 33, incorporado al Presupuesto de Egresos de la Federación en el ejercicio fiscal 1998, se inició el proceso de descentralización del gasto público federal que tuvo su origen en diciembre de 1997.</a:t>
            </a:r>
          </a:p>
          <a:p>
            <a:pPr algn="just"/>
            <a:r>
              <a:rPr lang="es-MX" sz="2400" dirty="0"/>
              <a:t>A fin de descentralizar las responsabilidades y los recursos humanos y materiales y, a raíz de una serie de reformas y acciones, se integró el Ramo General 33 Aportaciones Federales para Entidades Federativas y Municipios con los programas y recursos que anteriormente se ejercían mediante los Ramos 12, 25 y 26.</a:t>
            </a:r>
          </a:p>
        </p:txBody>
      </p:sp>
    </p:spTree>
    <p:extLst>
      <p:ext uri="{BB962C8B-B14F-4D97-AF65-F5344CB8AC3E}">
        <p14:creationId xmlns:p14="http://schemas.microsoft.com/office/powerpoint/2010/main" val="86337968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1"/>
          </p:nvPr>
        </p:nvSpPr>
        <p:spPr>
          <a:xfrm>
            <a:off x="6572250" y="6492875"/>
            <a:ext cx="2133600" cy="365125"/>
          </a:xfrm>
        </p:spPr>
        <p:txBody>
          <a:bodyPr/>
          <a:lstStyle/>
          <a:p>
            <a:pPr>
              <a:defRPr/>
            </a:pPr>
            <a:fld id="{14490654-B2DE-4335-82FA-077D91090297}" type="slidenum">
              <a:rPr lang="es-MX"/>
              <a:pPr>
                <a:defRPr/>
              </a:pPr>
              <a:t>50</a:t>
            </a:fld>
            <a:endParaRPr lang="es-MX" dirty="0"/>
          </a:p>
        </p:txBody>
      </p:sp>
      <p:sp>
        <p:nvSpPr>
          <p:cNvPr id="169990" name="8 CuadroTexto"/>
          <p:cNvSpPr txBox="1">
            <a:spLocks noChangeArrowheads="1"/>
          </p:cNvSpPr>
          <p:nvPr/>
        </p:nvSpPr>
        <p:spPr bwMode="auto">
          <a:xfrm>
            <a:off x="214313" y="6545263"/>
            <a:ext cx="2786062" cy="276225"/>
          </a:xfrm>
          <a:prstGeom prst="rect">
            <a:avLst/>
          </a:prstGeom>
          <a:noFill/>
          <a:ln w="9525">
            <a:noFill/>
            <a:miter lim="800000"/>
            <a:headEnd/>
            <a:tailEnd/>
          </a:ln>
        </p:spPr>
        <p:txBody>
          <a:bodyPr>
            <a:spAutoFit/>
          </a:bodyPr>
          <a:lstStyle/>
          <a:p>
            <a:r>
              <a:rPr lang="es-MX" sz="1200" b="1" dirty="0">
                <a:solidFill>
                  <a:schemeClr val="bg1"/>
                </a:solidFill>
                <a:cs typeface="Arial" charset="0"/>
              </a:rPr>
              <a:t>Auditoría Superior de la Federación</a:t>
            </a:r>
          </a:p>
        </p:txBody>
      </p:sp>
      <p:sp>
        <p:nvSpPr>
          <p:cNvPr id="16" name="1 Título"/>
          <p:cNvSpPr txBox="1">
            <a:spLocks/>
          </p:cNvSpPr>
          <p:nvPr/>
        </p:nvSpPr>
        <p:spPr bwMode="auto">
          <a:xfrm>
            <a:off x="214313" y="354749"/>
            <a:ext cx="91440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spcBef>
                <a:spcPct val="0"/>
              </a:spcBef>
              <a:spcAft>
                <a:spcPct val="0"/>
              </a:spcAft>
              <a:defRPr sz="3600" kern="1200">
                <a:solidFill>
                  <a:srgbClr val="00204E"/>
                </a:solidFill>
                <a:latin typeface="Arial Black" pitchFamily="34" charset="0"/>
                <a:ea typeface="+mj-ea"/>
                <a:cs typeface="+mj-cs"/>
              </a:defRPr>
            </a:lvl1pPr>
            <a:lvl2pPr algn="l" rtl="0" eaLnBrk="0" fontAlgn="base" hangingPunct="0">
              <a:spcBef>
                <a:spcPct val="0"/>
              </a:spcBef>
              <a:spcAft>
                <a:spcPct val="0"/>
              </a:spcAft>
              <a:defRPr sz="3600">
                <a:solidFill>
                  <a:srgbClr val="00204E"/>
                </a:solidFill>
                <a:latin typeface="Arial Black" pitchFamily="34" charset="0"/>
              </a:defRPr>
            </a:lvl2pPr>
            <a:lvl3pPr algn="l" rtl="0" eaLnBrk="0" fontAlgn="base" hangingPunct="0">
              <a:spcBef>
                <a:spcPct val="0"/>
              </a:spcBef>
              <a:spcAft>
                <a:spcPct val="0"/>
              </a:spcAft>
              <a:defRPr sz="3600">
                <a:solidFill>
                  <a:srgbClr val="00204E"/>
                </a:solidFill>
                <a:latin typeface="Arial Black" pitchFamily="34" charset="0"/>
              </a:defRPr>
            </a:lvl3pPr>
            <a:lvl4pPr algn="l" rtl="0" eaLnBrk="0" fontAlgn="base" hangingPunct="0">
              <a:spcBef>
                <a:spcPct val="0"/>
              </a:spcBef>
              <a:spcAft>
                <a:spcPct val="0"/>
              </a:spcAft>
              <a:defRPr sz="3600">
                <a:solidFill>
                  <a:srgbClr val="00204E"/>
                </a:solidFill>
                <a:latin typeface="Arial Black" pitchFamily="34" charset="0"/>
              </a:defRPr>
            </a:lvl4pPr>
            <a:lvl5pPr algn="l" rtl="0" eaLnBrk="0" fontAlgn="base" hangingPunct="0">
              <a:spcBef>
                <a:spcPct val="0"/>
              </a:spcBef>
              <a:spcAft>
                <a:spcPct val="0"/>
              </a:spcAft>
              <a:defRPr sz="3600">
                <a:solidFill>
                  <a:srgbClr val="00204E"/>
                </a:solidFill>
                <a:latin typeface="Arial Black" pitchFamily="34" charset="0"/>
              </a:defRPr>
            </a:lvl5pPr>
            <a:lvl6pPr marL="457200" algn="l" rtl="0" fontAlgn="base">
              <a:spcBef>
                <a:spcPct val="0"/>
              </a:spcBef>
              <a:spcAft>
                <a:spcPct val="0"/>
              </a:spcAft>
              <a:defRPr sz="3600">
                <a:solidFill>
                  <a:srgbClr val="00204E"/>
                </a:solidFill>
                <a:latin typeface="Arial Black" pitchFamily="34" charset="0"/>
              </a:defRPr>
            </a:lvl6pPr>
            <a:lvl7pPr marL="914400" algn="l" rtl="0" fontAlgn="base">
              <a:spcBef>
                <a:spcPct val="0"/>
              </a:spcBef>
              <a:spcAft>
                <a:spcPct val="0"/>
              </a:spcAft>
              <a:defRPr sz="3600">
                <a:solidFill>
                  <a:srgbClr val="00204E"/>
                </a:solidFill>
                <a:latin typeface="Arial Black" pitchFamily="34" charset="0"/>
              </a:defRPr>
            </a:lvl7pPr>
            <a:lvl8pPr marL="1371600" algn="l" rtl="0" fontAlgn="base">
              <a:spcBef>
                <a:spcPct val="0"/>
              </a:spcBef>
              <a:spcAft>
                <a:spcPct val="0"/>
              </a:spcAft>
              <a:defRPr sz="3600">
                <a:solidFill>
                  <a:srgbClr val="00204E"/>
                </a:solidFill>
                <a:latin typeface="Arial Black" pitchFamily="34" charset="0"/>
              </a:defRPr>
            </a:lvl8pPr>
            <a:lvl9pPr marL="1828800" algn="l" rtl="0" fontAlgn="base">
              <a:spcBef>
                <a:spcPct val="0"/>
              </a:spcBef>
              <a:spcAft>
                <a:spcPct val="0"/>
              </a:spcAft>
              <a:defRPr sz="3600">
                <a:solidFill>
                  <a:srgbClr val="00204E"/>
                </a:solidFill>
                <a:latin typeface="Arial Black" pitchFamily="34" charset="0"/>
              </a:defRPr>
            </a:lvl9pPr>
          </a:lstStyle>
          <a:p>
            <a:pPr algn="ctr"/>
            <a:r>
              <a:rPr lang="es-MX" sz="2400" b="1" dirty="0" smtClean="0">
                <a:solidFill>
                  <a:schemeClr val="tx1"/>
                </a:solidFill>
              </a:rPr>
              <a:t>ASPECTOS QUE SE REVISAN</a:t>
            </a:r>
          </a:p>
        </p:txBody>
      </p:sp>
      <p:sp>
        <p:nvSpPr>
          <p:cNvPr id="17" name="Text Box 6"/>
          <p:cNvSpPr txBox="1">
            <a:spLocks noChangeArrowheads="1"/>
          </p:cNvSpPr>
          <p:nvPr/>
        </p:nvSpPr>
        <p:spPr bwMode="auto">
          <a:xfrm>
            <a:off x="550863" y="2935288"/>
            <a:ext cx="2016125" cy="1092200"/>
          </a:xfrm>
          <a:prstGeom prst="rect">
            <a:avLst/>
          </a:prstGeom>
          <a:solidFill>
            <a:srgbClr val="CCECFF"/>
          </a:solidFill>
          <a:ln w="38100">
            <a:solidFill>
              <a:schemeClr val="tx1"/>
            </a:solidFill>
            <a:miter lim="800000"/>
            <a:headEnd/>
            <a:tailEnd/>
          </a:ln>
        </p:spPr>
        <p:txBody>
          <a:bodyPr>
            <a:spAutoFit/>
          </a:bodyPr>
          <a:lstStyle/>
          <a:p>
            <a:pPr algn="ctr">
              <a:spcBef>
                <a:spcPct val="50000"/>
              </a:spcBef>
            </a:pPr>
            <a:r>
              <a:rPr lang="es-MX" b="1" dirty="0" smtClean="0">
                <a:solidFill>
                  <a:srgbClr val="000000"/>
                </a:solidFill>
                <a:cs typeface="Arial" charset="0"/>
              </a:rPr>
              <a:t>CAUSAS DE EXCEPCIÓN</a:t>
            </a:r>
          </a:p>
          <a:p>
            <a:pPr algn="ctr">
              <a:spcBef>
                <a:spcPct val="50000"/>
              </a:spcBef>
            </a:pPr>
            <a:r>
              <a:rPr lang="es-MX" b="1" dirty="0" smtClean="0">
                <a:solidFill>
                  <a:srgbClr val="000000"/>
                </a:solidFill>
                <a:cs typeface="Arial" charset="0"/>
              </a:rPr>
              <a:t>CAPITULO II</a:t>
            </a:r>
            <a:endParaRPr lang="es-ES" b="1" dirty="0">
              <a:solidFill>
                <a:srgbClr val="000000"/>
              </a:solidFill>
              <a:cs typeface="Arial" charset="0"/>
            </a:endParaRPr>
          </a:p>
        </p:txBody>
      </p:sp>
      <p:sp>
        <p:nvSpPr>
          <p:cNvPr id="18" name="AutoShape 14"/>
          <p:cNvSpPr>
            <a:spLocks/>
          </p:cNvSpPr>
          <p:nvPr/>
        </p:nvSpPr>
        <p:spPr bwMode="auto">
          <a:xfrm>
            <a:off x="2784475" y="1865313"/>
            <a:ext cx="142875" cy="3235325"/>
          </a:xfrm>
          <a:prstGeom prst="leftBrace">
            <a:avLst>
              <a:gd name="adj1" fmla="val 98965"/>
              <a:gd name="adj2" fmla="val 50000"/>
            </a:avLst>
          </a:prstGeom>
          <a:noFill/>
          <a:ln w="19050">
            <a:solidFill>
              <a:schemeClr val="tx1"/>
            </a:solidFill>
            <a:round/>
            <a:headEnd/>
            <a:tailEnd/>
          </a:ln>
        </p:spPr>
        <p:txBody>
          <a:bodyPr wrap="none" anchor="ctr"/>
          <a:lstStyle/>
          <a:p>
            <a:endParaRPr lang="es-ES" sz="3000" dirty="0">
              <a:cs typeface="Arial" charset="0"/>
            </a:endParaRPr>
          </a:p>
        </p:txBody>
      </p:sp>
      <p:sp>
        <p:nvSpPr>
          <p:cNvPr id="19" name="Text Box 6"/>
          <p:cNvSpPr txBox="1">
            <a:spLocks noChangeArrowheads="1"/>
          </p:cNvSpPr>
          <p:nvPr/>
        </p:nvSpPr>
        <p:spPr bwMode="auto">
          <a:xfrm>
            <a:off x="3143250" y="1571625"/>
            <a:ext cx="2016125" cy="1615827"/>
          </a:xfrm>
          <a:prstGeom prst="rect">
            <a:avLst/>
          </a:prstGeom>
          <a:solidFill>
            <a:srgbClr val="CCECFF"/>
          </a:solidFill>
          <a:ln w="38100">
            <a:solidFill>
              <a:schemeClr val="tx1"/>
            </a:solidFill>
            <a:miter lim="800000"/>
            <a:headEnd/>
            <a:tailEnd/>
          </a:ln>
        </p:spPr>
        <p:txBody>
          <a:bodyPr>
            <a:spAutoFit/>
          </a:bodyPr>
          <a:lstStyle/>
          <a:p>
            <a:pPr algn="ctr">
              <a:spcBef>
                <a:spcPct val="50000"/>
              </a:spcBef>
            </a:pPr>
            <a:r>
              <a:rPr lang="es-MX" b="1" dirty="0" smtClean="0">
                <a:solidFill>
                  <a:srgbClr val="000000"/>
                </a:solidFill>
                <a:cs typeface="Arial" charset="0"/>
              </a:rPr>
              <a:t>POR ALGUNO DE LOS SUPUESTOS DE LA NORMATIVA</a:t>
            </a:r>
          </a:p>
          <a:p>
            <a:pPr algn="ctr">
              <a:spcBef>
                <a:spcPct val="50000"/>
              </a:spcBef>
            </a:pPr>
            <a:r>
              <a:rPr lang="es-MX" b="1" dirty="0" smtClean="0">
                <a:solidFill>
                  <a:srgbClr val="000000"/>
                </a:solidFill>
                <a:cs typeface="Arial" charset="0"/>
              </a:rPr>
              <a:t>ART. </a:t>
            </a:r>
            <a:endParaRPr lang="es-ES" b="1" dirty="0">
              <a:solidFill>
                <a:srgbClr val="000000"/>
              </a:solidFill>
              <a:cs typeface="Arial" charset="0"/>
            </a:endParaRPr>
          </a:p>
        </p:txBody>
      </p:sp>
      <p:sp>
        <p:nvSpPr>
          <p:cNvPr id="20" name="Text Box 6"/>
          <p:cNvSpPr txBox="1">
            <a:spLocks noChangeArrowheads="1"/>
          </p:cNvSpPr>
          <p:nvPr/>
        </p:nvSpPr>
        <p:spPr bwMode="auto">
          <a:xfrm>
            <a:off x="3143250" y="3516313"/>
            <a:ext cx="2016125" cy="1615827"/>
          </a:xfrm>
          <a:prstGeom prst="rect">
            <a:avLst/>
          </a:prstGeom>
          <a:solidFill>
            <a:srgbClr val="CCECFF"/>
          </a:solidFill>
          <a:ln w="38100">
            <a:solidFill>
              <a:schemeClr val="tx1"/>
            </a:solidFill>
            <a:miter lim="800000"/>
            <a:headEnd/>
            <a:tailEnd/>
          </a:ln>
        </p:spPr>
        <p:txBody>
          <a:bodyPr>
            <a:spAutoFit/>
          </a:bodyPr>
          <a:lstStyle/>
          <a:p>
            <a:pPr algn="ctr">
              <a:spcBef>
                <a:spcPct val="50000"/>
              </a:spcBef>
            </a:pPr>
            <a:r>
              <a:rPr lang="es-MX" b="1" dirty="0" smtClean="0">
                <a:solidFill>
                  <a:srgbClr val="000000"/>
                </a:solidFill>
                <a:cs typeface="Arial" charset="0"/>
              </a:rPr>
              <a:t>POR MONTOS DEL PRESUPUESTO LOCAL </a:t>
            </a:r>
          </a:p>
          <a:p>
            <a:pPr algn="ctr">
              <a:spcBef>
                <a:spcPct val="50000"/>
              </a:spcBef>
            </a:pPr>
            <a:r>
              <a:rPr lang="es-MX" b="1" dirty="0" smtClean="0">
                <a:solidFill>
                  <a:srgbClr val="000000"/>
                </a:solidFill>
                <a:cs typeface="Arial" charset="0"/>
              </a:rPr>
              <a:t>ART. </a:t>
            </a:r>
            <a:endParaRPr lang="es-ES" b="1" dirty="0">
              <a:solidFill>
                <a:srgbClr val="000000"/>
              </a:solidFill>
              <a:cs typeface="Arial" charset="0"/>
            </a:endParaRPr>
          </a:p>
        </p:txBody>
      </p:sp>
      <p:sp>
        <p:nvSpPr>
          <p:cNvPr id="21" name="12 Rectángulo"/>
          <p:cNvSpPr>
            <a:spLocks noChangeArrowheads="1"/>
          </p:cNvSpPr>
          <p:nvPr/>
        </p:nvSpPr>
        <p:spPr bwMode="auto">
          <a:xfrm>
            <a:off x="5591175" y="2136775"/>
            <a:ext cx="3168650" cy="646331"/>
          </a:xfrm>
          <a:prstGeom prst="rect">
            <a:avLst/>
          </a:prstGeom>
          <a:noFill/>
          <a:ln w="9525">
            <a:solidFill>
              <a:schemeClr val="tx1"/>
            </a:solidFill>
            <a:miter lim="800000"/>
            <a:headEnd/>
            <a:tailEnd/>
          </a:ln>
        </p:spPr>
        <p:txBody>
          <a:bodyPr>
            <a:spAutoFit/>
          </a:bodyPr>
          <a:lstStyle/>
          <a:p>
            <a:pPr marL="342900" indent="-342900">
              <a:spcBef>
                <a:spcPct val="50000"/>
              </a:spcBef>
              <a:buFontTx/>
              <a:buAutoNum type="arabicPeriod"/>
            </a:pPr>
            <a:r>
              <a:rPr lang="es-MX" b="1" dirty="0" smtClean="0">
                <a:cs typeface="Arial" charset="0"/>
              </a:rPr>
              <a:t>ADJUDICACIÓN  DIRECTA</a:t>
            </a:r>
            <a:endParaRPr lang="es-MX" b="1" dirty="0">
              <a:cs typeface="Arial" charset="0"/>
            </a:endParaRPr>
          </a:p>
        </p:txBody>
      </p:sp>
      <p:sp>
        <p:nvSpPr>
          <p:cNvPr id="22" name="12 Rectángulo"/>
          <p:cNvSpPr>
            <a:spLocks noChangeArrowheads="1"/>
          </p:cNvSpPr>
          <p:nvPr/>
        </p:nvSpPr>
        <p:spPr bwMode="auto">
          <a:xfrm>
            <a:off x="5591175" y="3649663"/>
            <a:ext cx="3168650" cy="2308324"/>
          </a:xfrm>
          <a:prstGeom prst="rect">
            <a:avLst/>
          </a:prstGeom>
          <a:noFill/>
          <a:ln w="9525">
            <a:solidFill>
              <a:schemeClr val="tx1"/>
            </a:solidFill>
            <a:miter lim="800000"/>
            <a:headEnd/>
            <a:tailEnd/>
          </a:ln>
        </p:spPr>
        <p:txBody>
          <a:bodyPr>
            <a:spAutoFit/>
          </a:bodyPr>
          <a:lstStyle/>
          <a:p>
            <a:pPr marL="342900" indent="-342900">
              <a:spcBef>
                <a:spcPct val="50000"/>
              </a:spcBef>
              <a:buAutoNum type="arabicPeriod" startAt="2"/>
            </a:pPr>
            <a:r>
              <a:rPr lang="es-MX" b="1" dirty="0" smtClean="0">
                <a:cs typeface="Arial" charset="0"/>
              </a:rPr>
              <a:t>INVITACIÓN A CUANDO MENOS TRES PERSONAS </a:t>
            </a:r>
            <a:endParaRPr lang="es-MX" b="1" dirty="0">
              <a:cs typeface="Arial" charset="0"/>
            </a:endParaRPr>
          </a:p>
          <a:p>
            <a:pPr marL="342900" indent="-342900">
              <a:spcBef>
                <a:spcPct val="50000"/>
              </a:spcBef>
              <a:buAutoNum type="arabicPeriod" startAt="2"/>
            </a:pPr>
            <a:endParaRPr lang="es-MX" b="1" dirty="0" smtClean="0">
              <a:cs typeface="Arial" charset="0"/>
            </a:endParaRPr>
          </a:p>
          <a:p>
            <a:pPr marL="342900" indent="-342900">
              <a:spcBef>
                <a:spcPct val="50000"/>
              </a:spcBef>
              <a:buAutoNum type="arabicPeriod" startAt="2"/>
            </a:pPr>
            <a:r>
              <a:rPr lang="es-MX" b="1" dirty="0" smtClean="0">
                <a:cs typeface="Arial" charset="0"/>
              </a:rPr>
              <a:t>LICITACIÓN PÚBLICA NACIONAL O INTERNACIONAL</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1"/>
          </p:nvPr>
        </p:nvSpPr>
        <p:spPr>
          <a:xfrm>
            <a:off x="6572250" y="6492875"/>
            <a:ext cx="2133600" cy="365125"/>
          </a:xfrm>
        </p:spPr>
        <p:txBody>
          <a:bodyPr/>
          <a:lstStyle/>
          <a:p>
            <a:pPr>
              <a:defRPr/>
            </a:pPr>
            <a:fld id="{3641EC24-957B-47E6-AB98-8054694A4B71}" type="slidenum">
              <a:rPr lang="es-MX"/>
              <a:pPr>
                <a:defRPr/>
              </a:pPr>
              <a:t>51</a:t>
            </a:fld>
            <a:endParaRPr lang="es-MX" dirty="0"/>
          </a:p>
        </p:txBody>
      </p:sp>
      <p:sp>
        <p:nvSpPr>
          <p:cNvPr id="185349" name="8 CuadroTexto"/>
          <p:cNvSpPr txBox="1">
            <a:spLocks noChangeArrowheads="1"/>
          </p:cNvSpPr>
          <p:nvPr/>
        </p:nvSpPr>
        <p:spPr bwMode="auto">
          <a:xfrm>
            <a:off x="214313" y="6545263"/>
            <a:ext cx="2786062" cy="276225"/>
          </a:xfrm>
          <a:prstGeom prst="rect">
            <a:avLst/>
          </a:prstGeom>
          <a:noFill/>
          <a:ln w="9525">
            <a:noFill/>
            <a:miter lim="800000"/>
            <a:headEnd/>
            <a:tailEnd/>
          </a:ln>
        </p:spPr>
        <p:txBody>
          <a:bodyPr>
            <a:spAutoFit/>
          </a:bodyPr>
          <a:lstStyle/>
          <a:p>
            <a:r>
              <a:rPr lang="es-MX" sz="1200" b="1" dirty="0">
                <a:solidFill>
                  <a:schemeClr val="bg1"/>
                </a:solidFill>
                <a:cs typeface="Arial" charset="0"/>
              </a:rPr>
              <a:t>Auditoría Superior de la Federación</a:t>
            </a:r>
          </a:p>
        </p:txBody>
      </p:sp>
      <p:sp>
        <p:nvSpPr>
          <p:cNvPr id="8" name="3 Título"/>
          <p:cNvSpPr txBox="1">
            <a:spLocks/>
          </p:cNvSpPr>
          <p:nvPr/>
        </p:nvSpPr>
        <p:spPr>
          <a:xfrm>
            <a:off x="169069" y="521201"/>
            <a:ext cx="9144000" cy="571500"/>
          </a:xfrm>
          <a:prstGeom prst="rect">
            <a:avLst/>
          </a:prstGeom>
        </p:spPr>
        <p:txBody>
          <a:bodyPr anchor="ctr"/>
          <a:lstStyle/>
          <a:p>
            <a:pPr algn="ctr" fontAlgn="auto">
              <a:spcBef>
                <a:spcPts val="0"/>
              </a:spcBef>
              <a:spcAft>
                <a:spcPts val="0"/>
              </a:spcAft>
              <a:defRPr/>
            </a:pPr>
            <a:r>
              <a:rPr lang="es-MX" sz="2400" b="1" dirty="0">
                <a:latin typeface="+mn-lt"/>
                <a:ea typeface="+mj-ea"/>
                <a:cs typeface="+mj-cs"/>
              </a:rPr>
              <a:t>ASPECTOS QUE SE REVISAN</a:t>
            </a:r>
          </a:p>
        </p:txBody>
      </p:sp>
      <p:sp>
        <p:nvSpPr>
          <p:cNvPr id="9" name="8 CuadroTexto"/>
          <p:cNvSpPr txBox="1">
            <a:spLocks noChangeArrowheads="1"/>
          </p:cNvSpPr>
          <p:nvPr/>
        </p:nvSpPr>
        <p:spPr bwMode="auto">
          <a:xfrm>
            <a:off x="2214562" y="1499686"/>
            <a:ext cx="4714875" cy="707886"/>
          </a:xfrm>
          <a:prstGeom prst="rect">
            <a:avLst/>
          </a:prstGeom>
          <a:noFill/>
          <a:ln w="9525">
            <a:noFill/>
            <a:miter lim="800000"/>
            <a:headEnd/>
            <a:tailEnd/>
          </a:ln>
        </p:spPr>
        <p:txBody>
          <a:bodyPr>
            <a:spAutoFit/>
          </a:bodyPr>
          <a:lstStyle/>
          <a:p>
            <a:pPr algn="ctr"/>
            <a:r>
              <a:rPr lang="es-MX" sz="4000" b="1" dirty="0">
                <a:latin typeface="Calibri" pitchFamily="34" charset="0"/>
              </a:rPr>
              <a:t>GARANTIAS</a:t>
            </a:r>
          </a:p>
        </p:txBody>
      </p:sp>
      <p:sp>
        <p:nvSpPr>
          <p:cNvPr id="10" name="Text Box 7"/>
          <p:cNvSpPr txBox="1">
            <a:spLocks noChangeArrowheads="1"/>
          </p:cNvSpPr>
          <p:nvPr/>
        </p:nvSpPr>
        <p:spPr bwMode="auto">
          <a:xfrm>
            <a:off x="1357313" y="2708920"/>
            <a:ext cx="6767512" cy="1815882"/>
          </a:xfrm>
          <a:prstGeom prst="rect">
            <a:avLst/>
          </a:prstGeom>
          <a:noFill/>
          <a:ln w="9525">
            <a:noFill/>
            <a:miter lim="800000"/>
            <a:headEnd/>
            <a:tailEnd/>
          </a:ln>
        </p:spPr>
        <p:txBody>
          <a:bodyPr>
            <a:spAutoFit/>
          </a:bodyPr>
          <a:lstStyle/>
          <a:p>
            <a:pPr marL="342900" indent="-342900">
              <a:spcBef>
                <a:spcPct val="50000"/>
              </a:spcBef>
              <a:buFontTx/>
              <a:buAutoNum type="arabicPeriod"/>
            </a:pPr>
            <a:r>
              <a:rPr lang="es-MX" sz="2800" b="1" dirty="0">
                <a:latin typeface="Calibri" pitchFamily="34" charset="0"/>
                <a:cs typeface="Arial" charset="0"/>
              </a:rPr>
              <a:t>ANTICIPO             </a:t>
            </a:r>
          </a:p>
          <a:p>
            <a:pPr marL="342900" indent="-342900">
              <a:spcBef>
                <a:spcPct val="50000"/>
              </a:spcBef>
              <a:buFontTx/>
              <a:buAutoNum type="arabicPeriod"/>
            </a:pPr>
            <a:r>
              <a:rPr lang="es-MX" sz="2800" b="1" dirty="0">
                <a:latin typeface="Calibri" pitchFamily="34" charset="0"/>
                <a:cs typeface="Arial" charset="0"/>
              </a:rPr>
              <a:t>VICIOS OCULTOS   </a:t>
            </a:r>
          </a:p>
          <a:p>
            <a:pPr marL="342900" indent="-342900">
              <a:spcBef>
                <a:spcPct val="50000"/>
              </a:spcBef>
              <a:buFontTx/>
              <a:buAutoNum type="arabicPeriod"/>
            </a:pPr>
            <a:r>
              <a:rPr lang="es-MX" sz="2800" b="1" dirty="0" smtClean="0">
                <a:latin typeface="Calibri" pitchFamily="34" charset="0"/>
                <a:cs typeface="Arial" charset="0"/>
              </a:rPr>
              <a:t>CUMPLIMIENTO DE CONTRATO</a:t>
            </a:r>
            <a:endParaRPr lang="es-ES" sz="2800" b="1" dirty="0">
              <a:latin typeface="Calibri" pitchFamily="34" charset="0"/>
              <a:cs typeface="Arial" charset="0"/>
            </a:endParaRPr>
          </a:p>
        </p:txBody>
      </p:sp>
    </p:spTree>
    <p:extLst>
      <p:ext uri="{BB962C8B-B14F-4D97-AF65-F5344CB8AC3E}">
        <p14:creationId xmlns:p14="http://schemas.microsoft.com/office/powerpoint/2010/main" val="421135379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1"/>
          </p:nvPr>
        </p:nvSpPr>
        <p:spPr>
          <a:xfrm>
            <a:off x="6572250" y="6492875"/>
            <a:ext cx="2133600" cy="365125"/>
          </a:xfrm>
        </p:spPr>
        <p:txBody>
          <a:bodyPr/>
          <a:lstStyle/>
          <a:p>
            <a:pPr>
              <a:defRPr/>
            </a:pPr>
            <a:fld id="{B64EB04D-254D-4039-B778-10E376FF7332}" type="slidenum">
              <a:rPr lang="es-MX"/>
              <a:pPr>
                <a:defRPr/>
              </a:pPr>
              <a:t>52</a:t>
            </a:fld>
            <a:endParaRPr lang="es-MX" dirty="0"/>
          </a:p>
        </p:txBody>
      </p:sp>
      <p:sp>
        <p:nvSpPr>
          <p:cNvPr id="7" name="6 Rectángulo"/>
          <p:cNvSpPr/>
          <p:nvPr/>
        </p:nvSpPr>
        <p:spPr>
          <a:xfrm>
            <a:off x="120650" y="373004"/>
            <a:ext cx="8585200" cy="475708"/>
          </a:xfrm>
          <a:prstGeom prst="rect">
            <a:avLst/>
          </a:prstGeom>
        </p:spPr>
        <p:txBody>
          <a:bodyPr wrap="square">
            <a:spAutoFit/>
          </a:bodyPr>
          <a:lstStyle/>
          <a:p>
            <a:pPr algn="ctr" fontAlgn="auto">
              <a:lnSpc>
                <a:spcPct val="110000"/>
              </a:lnSpc>
              <a:spcBef>
                <a:spcPts val="0"/>
              </a:spcBef>
              <a:spcAft>
                <a:spcPts val="0"/>
              </a:spcAft>
              <a:defRPr/>
            </a:pPr>
            <a:r>
              <a:rPr lang="es-ES" sz="2400" b="1" dirty="0">
                <a:ea typeface="+mj-ea"/>
                <a:cs typeface="+mj-cs"/>
              </a:rPr>
              <a:t>ASPECTOS QUE SE REVISAN</a:t>
            </a:r>
          </a:p>
        </p:txBody>
      </p:sp>
      <p:sp>
        <p:nvSpPr>
          <p:cNvPr id="186374" name="8 CuadroTexto"/>
          <p:cNvSpPr txBox="1">
            <a:spLocks noChangeArrowheads="1"/>
          </p:cNvSpPr>
          <p:nvPr/>
        </p:nvSpPr>
        <p:spPr bwMode="auto">
          <a:xfrm>
            <a:off x="214313" y="6545263"/>
            <a:ext cx="2786062" cy="276225"/>
          </a:xfrm>
          <a:prstGeom prst="rect">
            <a:avLst/>
          </a:prstGeom>
          <a:noFill/>
          <a:ln w="9525">
            <a:noFill/>
            <a:miter lim="800000"/>
            <a:headEnd/>
            <a:tailEnd/>
          </a:ln>
        </p:spPr>
        <p:txBody>
          <a:bodyPr>
            <a:spAutoFit/>
          </a:bodyPr>
          <a:lstStyle/>
          <a:p>
            <a:r>
              <a:rPr lang="es-MX" sz="1200" b="1" dirty="0">
                <a:solidFill>
                  <a:schemeClr val="bg1"/>
                </a:solidFill>
                <a:cs typeface="Arial" charset="0"/>
              </a:rPr>
              <a:t>Auditoría Superior de la Federación</a:t>
            </a:r>
          </a:p>
        </p:txBody>
      </p:sp>
      <p:sp>
        <p:nvSpPr>
          <p:cNvPr id="11" name="7 Rectángulo"/>
          <p:cNvSpPr>
            <a:spLocks noChangeArrowheads="1"/>
          </p:cNvSpPr>
          <p:nvPr/>
        </p:nvSpPr>
        <p:spPr bwMode="auto">
          <a:xfrm>
            <a:off x="519906" y="1916832"/>
            <a:ext cx="7786688" cy="2800767"/>
          </a:xfrm>
          <a:prstGeom prst="rect">
            <a:avLst/>
          </a:prstGeom>
          <a:noFill/>
          <a:ln w="9525">
            <a:noFill/>
            <a:miter lim="800000"/>
            <a:headEnd/>
            <a:tailEnd/>
          </a:ln>
        </p:spPr>
        <p:txBody>
          <a:bodyPr>
            <a:spAutoFit/>
          </a:bodyPr>
          <a:lstStyle/>
          <a:p>
            <a:pPr algn="just"/>
            <a:r>
              <a:rPr lang="es-ES" sz="2200" b="1" dirty="0" smtClean="0">
                <a:cs typeface="Arial" charset="0"/>
              </a:rPr>
              <a:t>REALIZAR VISITAS FÍSICAS </a:t>
            </a:r>
            <a:r>
              <a:rPr lang="es-ES" sz="2200" b="1" dirty="0">
                <a:cs typeface="Arial" charset="0"/>
              </a:rPr>
              <a:t>A</a:t>
            </a:r>
            <a:r>
              <a:rPr lang="es-ES" sz="2200" b="1" dirty="0" smtClean="0">
                <a:cs typeface="Arial" charset="0"/>
              </a:rPr>
              <a:t> LAS OBRAS VERIFICANDO QUE CUMPLIERON CON LOS PLAZOS DE EJECUCIÓN, ESTÁN CONCLUIDAS, OPERAN ADECUADAMENTE Y SE EJECUTARON CONFORME A LO CONTRATADO, LA APLICACIÓN DE PENAS CONVENCIONALES, EN SU CASO, QUE SE HAYAN HECHO EFECTIVAS LAS FIANZAS Y LA AMORTIZACIÓN DE ANTICIPOS.</a:t>
            </a:r>
            <a:endParaRPr lang="es-MX" sz="2200" b="1" dirty="0">
              <a:cs typeface="Arial"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6 Rectángulo"/>
          <p:cNvSpPr/>
          <p:nvPr/>
        </p:nvSpPr>
        <p:spPr>
          <a:xfrm>
            <a:off x="1" y="0"/>
            <a:ext cx="8585200" cy="475708"/>
          </a:xfrm>
          <a:prstGeom prst="rect">
            <a:avLst/>
          </a:prstGeom>
        </p:spPr>
        <p:txBody>
          <a:bodyPr wrap="square">
            <a:spAutoFit/>
          </a:bodyPr>
          <a:lstStyle/>
          <a:p>
            <a:pPr algn="ctr" fontAlgn="auto">
              <a:lnSpc>
                <a:spcPct val="110000"/>
              </a:lnSpc>
              <a:spcBef>
                <a:spcPts val="0"/>
              </a:spcBef>
              <a:spcAft>
                <a:spcPts val="0"/>
              </a:spcAft>
              <a:defRPr/>
            </a:pPr>
            <a:r>
              <a:rPr lang="es-ES" sz="2400" b="1" dirty="0">
                <a:latin typeface="+mj-lt"/>
                <a:cs typeface="Arial" charset="0"/>
              </a:rPr>
              <a:t>ASPECTOS</a:t>
            </a:r>
            <a:r>
              <a:rPr lang="es-ES" sz="2400" b="1" dirty="0">
                <a:latin typeface="+mn-lt"/>
                <a:cs typeface="Arial" charset="0"/>
              </a:rPr>
              <a:t> </a:t>
            </a:r>
            <a:r>
              <a:rPr lang="es-ES" sz="2400" b="1" dirty="0">
                <a:latin typeface="+mj-lt"/>
                <a:cs typeface="Arial" charset="0"/>
              </a:rPr>
              <a:t>QUE SE REVISAN</a:t>
            </a:r>
          </a:p>
        </p:txBody>
      </p:sp>
      <p:sp>
        <p:nvSpPr>
          <p:cNvPr id="3" name="7 Rectángulo"/>
          <p:cNvSpPr>
            <a:spLocks noChangeArrowheads="1"/>
          </p:cNvSpPr>
          <p:nvPr/>
        </p:nvSpPr>
        <p:spPr bwMode="auto">
          <a:xfrm>
            <a:off x="611560" y="443243"/>
            <a:ext cx="7786688" cy="1785104"/>
          </a:xfrm>
          <a:prstGeom prst="rect">
            <a:avLst/>
          </a:prstGeom>
          <a:noFill/>
          <a:ln w="9525">
            <a:noFill/>
            <a:miter lim="800000"/>
            <a:headEnd/>
            <a:tailEnd/>
          </a:ln>
        </p:spPr>
        <p:txBody>
          <a:bodyPr>
            <a:spAutoFit/>
          </a:bodyPr>
          <a:lstStyle/>
          <a:p>
            <a:pPr algn="just"/>
            <a:r>
              <a:rPr lang="es-ES" sz="2200" b="1" dirty="0">
                <a:cs typeface="Arial" charset="0"/>
              </a:rPr>
              <a:t>COMPROBAR QUE LOS PAGOS REALIZADOS ESTÁN SOPORTADOS EN SUS FACTURAS Y ESTIMACIONES, QUE LOS PRECIOS UNITARIOS CORRESPONDEN A LOS AUTORIZADOS Y QUE SE AMORTIZARON LOS ANTICIPOS OTORGADOS.</a:t>
            </a:r>
            <a:endParaRPr lang="es-MX" sz="2200" b="1" dirty="0"/>
          </a:p>
        </p:txBody>
      </p:sp>
      <p:sp>
        <p:nvSpPr>
          <p:cNvPr id="4" name="Text Box 7"/>
          <p:cNvSpPr txBox="1">
            <a:spLocks noChangeArrowheads="1"/>
          </p:cNvSpPr>
          <p:nvPr/>
        </p:nvSpPr>
        <p:spPr bwMode="auto">
          <a:xfrm>
            <a:off x="467544" y="2228347"/>
            <a:ext cx="8316913" cy="4154487"/>
          </a:xfrm>
          <a:prstGeom prst="rect">
            <a:avLst/>
          </a:prstGeom>
          <a:noFill/>
          <a:ln w="9525">
            <a:noFill/>
            <a:miter lim="800000"/>
            <a:headEnd/>
            <a:tailEnd/>
          </a:ln>
        </p:spPr>
        <p:txBody>
          <a:bodyPr>
            <a:spAutoFit/>
          </a:bodyPr>
          <a:lstStyle/>
          <a:p>
            <a:pPr marL="609600" indent="-609600">
              <a:spcBef>
                <a:spcPct val="50000"/>
              </a:spcBef>
              <a:buFontTx/>
              <a:buAutoNum type="arabicPeriod"/>
              <a:tabLst>
                <a:tab pos="357188" algn="l"/>
              </a:tabLst>
            </a:pPr>
            <a:r>
              <a:rPr lang="es-MX" sz="2200" b="1" dirty="0">
                <a:cs typeface="Arial" charset="0"/>
              </a:rPr>
              <a:t>ESTIMACIONES Y FACTURAS</a:t>
            </a:r>
          </a:p>
          <a:p>
            <a:pPr marL="609600" indent="-609600">
              <a:spcBef>
                <a:spcPct val="50000"/>
              </a:spcBef>
              <a:buFontTx/>
              <a:buAutoNum type="arabicPeriod"/>
              <a:tabLst>
                <a:tab pos="357188" algn="l"/>
              </a:tabLst>
            </a:pPr>
            <a:r>
              <a:rPr lang="es-MX" sz="2200" b="1" dirty="0">
                <a:cs typeface="Arial" charset="0"/>
              </a:rPr>
              <a:t>NÚMEROS GENERADORES Y CROQUIS DE LOCALIZACIÓN</a:t>
            </a:r>
          </a:p>
          <a:p>
            <a:pPr marL="609600" indent="-609600">
              <a:spcBef>
                <a:spcPct val="50000"/>
              </a:spcBef>
              <a:buFontTx/>
              <a:buAutoNum type="arabicPeriod"/>
              <a:tabLst>
                <a:tab pos="357188" algn="l"/>
              </a:tabLst>
            </a:pPr>
            <a:r>
              <a:rPr lang="es-MX" sz="2200" b="1" dirty="0">
                <a:cs typeface="Arial" charset="0"/>
              </a:rPr>
              <a:t>ANÁLISIS, CÁLCULO E INTEGRACIÓN DE IMPORTES</a:t>
            </a:r>
          </a:p>
          <a:p>
            <a:pPr marL="609600" indent="-609600">
              <a:spcBef>
                <a:spcPct val="50000"/>
              </a:spcBef>
              <a:buFontTx/>
              <a:buAutoNum type="arabicPeriod"/>
              <a:tabLst>
                <a:tab pos="357188" algn="l"/>
              </a:tabLst>
            </a:pPr>
            <a:r>
              <a:rPr lang="es-MX" sz="2200" b="1" dirty="0">
                <a:cs typeface="Arial" charset="0"/>
              </a:rPr>
              <a:t>CONTROLES DE CALIDAD, RESULTADOS DE LABORATORIO</a:t>
            </a:r>
          </a:p>
          <a:p>
            <a:pPr marL="609600" indent="-609600">
              <a:spcBef>
                <a:spcPct val="50000"/>
              </a:spcBef>
              <a:buFontTx/>
              <a:buAutoNum type="arabicPeriod"/>
              <a:tabLst>
                <a:tab pos="357188" algn="l"/>
              </a:tabLst>
            </a:pPr>
            <a:r>
              <a:rPr lang="es-MX" sz="2200" b="1" dirty="0">
                <a:cs typeface="Arial" charset="0"/>
              </a:rPr>
              <a:t>NOTAS DE BITÁCORA</a:t>
            </a:r>
          </a:p>
          <a:p>
            <a:pPr marL="1066800" lvl="1" indent="-609600">
              <a:spcBef>
                <a:spcPct val="50000"/>
              </a:spcBef>
              <a:buFont typeface="Wingdings" pitchFamily="2" charset="2"/>
              <a:buChar char="§"/>
              <a:tabLst>
                <a:tab pos="357188" algn="l"/>
              </a:tabLst>
            </a:pPr>
            <a:r>
              <a:rPr lang="es-MX" sz="2200" b="1" dirty="0">
                <a:cs typeface="Arial" charset="0"/>
              </a:rPr>
              <a:t>DOCUMENTACIÓN FIRMADA Y AUTORIZADA</a:t>
            </a:r>
          </a:p>
          <a:p>
            <a:pPr marL="1066800" lvl="1" indent="-609600">
              <a:spcBef>
                <a:spcPct val="50000"/>
              </a:spcBef>
              <a:buFont typeface="Wingdings" pitchFamily="2" charset="2"/>
              <a:buChar char="§"/>
              <a:tabLst>
                <a:tab pos="357188" algn="l"/>
              </a:tabLst>
            </a:pPr>
            <a:r>
              <a:rPr lang="es-MX" sz="2200" b="1" dirty="0">
                <a:cs typeface="Arial" charset="0"/>
              </a:rPr>
              <a:t>AMORTIZACIÓN DEL ANTICIPO ENTREGADO</a:t>
            </a:r>
            <a:endParaRPr lang="es-ES" sz="2200" b="1" dirty="0">
              <a:cs typeface="Arial" charset="0"/>
            </a:endParaRPr>
          </a:p>
        </p:txBody>
      </p:sp>
    </p:spTree>
    <p:extLst>
      <p:ext uri="{BB962C8B-B14F-4D97-AF65-F5344CB8AC3E}">
        <p14:creationId xmlns:p14="http://schemas.microsoft.com/office/powerpoint/2010/main" val="201651135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Título"/>
          <p:cNvSpPr txBox="1">
            <a:spLocks/>
          </p:cNvSpPr>
          <p:nvPr/>
        </p:nvSpPr>
        <p:spPr>
          <a:xfrm>
            <a:off x="539750" y="1484313"/>
            <a:ext cx="7329488" cy="3175000"/>
          </a:xfrm>
          <a:prstGeom prst="rect">
            <a:avLst/>
          </a:prstGeom>
        </p:spPr>
        <p:txBody>
          <a:bodyPr/>
          <a:lstStyle>
            <a:lvl1pPr algn="l" rtl="0" eaLnBrk="0" fontAlgn="base" hangingPunct="0">
              <a:spcBef>
                <a:spcPct val="0"/>
              </a:spcBef>
              <a:spcAft>
                <a:spcPct val="0"/>
              </a:spcAft>
              <a:defRPr sz="3600" kern="1200">
                <a:solidFill>
                  <a:srgbClr val="00204E"/>
                </a:solidFill>
                <a:latin typeface="Arial Black" pitchFamily="34" charset="0"/>
                <a:ea typeface="+mj-ea"/>
                <a:cs typeface="+mj-cs"/>
              </a:defRPr>
            </a:lvl1pPr>
            <a:lvl2pPr algn="l" rtl="0" eaLnBrk="0" fontAlgn="base" hangingPunct="0">
              <a:spcBef>
                <a:spcPct val="0"/>
              </a:spcBef>
              <a:spcAft>
                <a:spcPct val="0"/>
              </a:spcAft>
              <a:defRPr sz="3600">
                <a:solidFill>
                  <a:srgbClr val="00204E"/>
                </a:solidFill>
                <a:latin typeface="Arial Black" pitchFamily="34" charset="0"/>
              </a:defRPr>
            </a:lvl2pPr>
            <a:lvl3pPr algn="l" rtl="0" eaLnBrk="0" fontAlgn="base" hangingPunct="0">
              <a:spcBef>
                <a:spcPct val="0"/>
              </a:spcBef>
              <a:spcAft>
                <a:spcPct val="0"/>
              </a:spcAft>
              <a:defRPr sz="3600">
                <a:solidFill>
                  <a:srgbClr val="00204E"/>
                </a:solidFill>
                <a:latin typeface="Arial Black" pitchFamily="34" charset="0"/>
              </a:defRPr>
            </a:lvl3pPr>
            <a:lvl4pPr algn="l" rtl="0" eaLnBrk="0" fontAlgn="base" hangingPunct="0">
              <a:spcBef>
                <a:spcPct val="0"/>
              </a:spcBef>
              <a:spcAft>
                <a:spcPct val="0"/>
              </a:spcAft>
              <a:defRPr sz="3600">
                <a:solidFill>
                  <a:srgbClr val="00204E"/>
                </a:solidFill>
                <a:latin typeface="Arial Black" pitchFamily="34" charset="0"/>
              </a:defRPr>
            </a:lvl4pPr>
            <a:lvl5pPr algn="l" rtl="0" eaLnBrk="0" fontAlgn="base" hangingPunct="0">
              <a:spcBef>
                <a:spcPct val="0"/>
              </a:spcBef>
              <a:spcAft>
                <a:spcPct val="0"/>
              </a:spcAft>
              <a:defRPr sz="3600">
                <a:solidFill>
                  <a:srgbClr val="00204E"/>
                </a:solidFill>
                <a:latin typeface="Arial Black" pitchFamily="34" charset="0"/>
              </a:defRPr>
            </a:lvl5pPr>
            <a:lvl6pPr marL="457200" algn="l" rtl="0" fontAlgn="base">
              <a:spcBef>
                <a:spcPct val="0"/>
              </a:spcBef>
              <a:spcAft>
                <a:spcPct val="0"/>
              </a:spcAft>
              <a:defRPr sz="3600">
                <a:solidFill>
                  <a:srgbClr val="00204E"/>
                </a:solidFill>
                <a:latin typeface="Arial Black" pitchFamily="34" charset="0"/>
              </a:defRPr>
            </a:lvl6pPr>
            <a:lvl7pPr marL="914400" algn="l" rtl="0" fontAlgn="base">
              <a:spcBef>
                <a:spcPct val="0"/>
              </a:spcBef>
              <a:spcAft>
                <a:spcPct val="0"/>
              </a:spcAft>
              <a:defRPr sz="3600">
                <a:solidFill>
                  <a:srgbClr val="00204E"/>
                </a:solidFill>
                <a:latin typeface="Arial Black" pitchFamily="34" charset="0"/>
              </a:defRPr>
            </a:lvl7pPr>
            <a:lvl8pPr marL="1371600" algn="l" rtl="0" fontAlgn="base">
              <a:spcBef>
                <a:spcPct val="0"/>
              </a:spcBef>
              <a:spcAft>
                <a:spcPct val="0"/>
              </a:spcAft>
              <a:defRPr sz="3600">
                <a:solidFill>
                  <a:srgbClr val="00204E"/>
                </a:solidFill>
                <a:latin typeface="Arial Black" pitchFamily="34" charset="0"/>
              </a:defRPr>
            </a:lvl8pPr>
            <a:lvl9pPr marL="1828800" algn="l" rtl="0" fontAlgn="base">
              <a:spcBef>
                <a:spcPct val="0"/>
              </a:spcBef>
              <a:spcAft>
                <a:spcPct val="0"/>
              </a:spcAft>
              <a:defRPr sz="3600">
                <a:solidFill>
                  <a:srgbClr val="00204E"/>
                </a:solidFill>
                <a:latin typeface="Arial Black" pitchFamily="34" charset="0"/>
              </a:defRPr>
            </a:lvl9pPr>
          </a:lstStyle>
          <a:p>
            <a:pPr algn="ctr" eaLnBrk="1" hangingPunct="1"/>
            <a:r>
              <a:rPr lang="es-MX" altLang="es-MX" smtClean="0"/>
              <a:t>PRINCIPALES OBSERVACIONES</a:t>
            </a:r>
            <a:br>
              <a:rPr lang="es-MX" altLang="es-MX" smtClean="0"/>
            </a:br>
            <a:r>
              <a:rPr lang="es-MX" altLang="es-MX" smtClean="0"/>
              <a:t/>
            </a:r>
            <a:br>
              <a:rPr lang="es-MX" altLang="es-MX" smtClean="0"/>
            </a:br>
            <a:r>
              <a:rPr lang="es-MX" altLang="es-MX" smtClean="0"/>
              <a:t>CONCLUSIONES Y</a:t>
            </a:r>
            <a:br>
              <a:rPr lang="es-MX" altLang="es-MX" smtClean="0"/>
            </a:br>
            <a:r>
              <a:rPr lang="es-MX" altLang="es-MX" smtClean="0"/>
              <a:t>RECOMENDACIONES</a:t>
            </a:r>
            <a:endParaRPr lang="es-MX" altLang="es-MX" dirty="0" smtClean="0"/>
          </a:p>
        </p:txBody>
      </p:sp>
    </p:spTree>
    <p:extLst>
      <p:ext uri="{BB962C8B-B14F-4D97-AF65-F5344CB8AC3E}">
        <p14:creationId xmlns:p14="http://schemas.microsoft.com/office/powerpoint/2010/main" val="36516433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357313" y="274638"/>
            <a:ext cx="7329487" cy="1143000"/>
          </a:xfrm>
          <a:prstGeom prst="rect">
            <a:avLst/>
          </a:prstGeom>
        </p:spPr>
        <p:txBody>
          <a:bodyPr/>
          <a:lstStyle>
            <a:lvl1pPr algn="l" rtl="0" eaLnBrk="0" fontAlgn="base" hangingPunct="0">
              <a:spcBef>
                <a:spcPct val="0"/>
              </a:spcBef>
              <a:spcAft>
                <a:spcPct val="0"/>
              </a:spcAft>
              <a:defRPr sz="3600" kern="1200">
                <a:solidFill>
                  <a:srgbClr val="00204E"/>
                </a:solidFill>
                <a:latin typeface="Arial Black" pitchFamily="34" charset="0"/>
                <a:ea typeface="+mj-ea"/>
                <a:cs typeface="+mj-cs"/>
              </a:defRPr>
            </a:lvl1pPr>
            <a:lvl2pPr algn="l" rtl="0" eaLnBrk="0" fontAlgn="base" hangingPunct="0">
              <a:spcBef>
                <a:spcPct val="0"/>
              </a:spcBef>
              <a:spcAft>
                <a:spcPct val="0"/>
              </a:spcAft>
              <a:defRPr sz="3600">
                <a:solidFill>
                  <a:srgbClr val="00204E"/>
                </a:solidFill>
                <a:latin typeface="Arial Black" pitchFamily="34" charset="0"/>
              </a:defRPr>
            </a:lvl2pPr>
            <a:lvl3pPr algn="l" rtl="0" eaLnBrk="0" fontAlgn="base" hangingPunct="0">
              <a:spcBef>
                <a:spcPct val="0"/>
              </a:spcBef>
              <a:spcAft>
                <a:spcPct val="0"/>
              </a:spcAft>
              <a:defRPr sz="3600">
                <a:solidFill>
                  <a:srgbClr val="00204E"/>
                </a:solidFill>
                <a:latin typeface="Arial Black" pitchFamily="34" charset="0"/>
              </a:defRPr>
            </a:lvl3pPr>
            <a:lvl4pPr algn="l" rtl="0" eaLnBrk="0" fontAlgn="base" hangingPunct="0">
              <a:spcBef>
                <a:spcPct val="0"/>
              </a:spcBef>
              <a:spcAft>
                <a:spcPct val="0"/>
              </a:spcAft>
              <a:defRPr sz="3600">
                <a:solidFill>
                  <a:srgbClr val="00204E"/>
                </a:solidFill>
                <a:latin typeface="Arial Black" pitchFamily="34" charset="0"/>
              </a:defRPr>
            </a:lvl4pPr>
            <a:lvl5pPr algn="l" rtl="0" eaLnBrk="0" fontAlgn="base" hangingPunct="0">
              <a:spcBef>
                <a:spcPct val="0"/>
              </a:spcBef>
              <a:spcAft>
                <a:spcPct val="0"/>
              </a:spcAft>
              <a:defRPr sz="3600">
                <a:solidFill>
                  <a:srgbClr val="00204E"/>
                </a:solidFill>
                <a:latin typeface="Arial Black" pitchFamily="34" charset="0"/>
              </a:defRPr>
            </a:lvl5pPr>
            <a:lvl6pPr marL="457200" algn="l" rtl="0" fontAlgn="base">
              <a:spcBef>
                <a:spcPct val="0"/>
              </a:spcBef>
              <a:spcAft>
                <a:spcPct val="0"/>
              </a:spcAft>
              <a:defRPr sz="3600">
                <a:solidFill>
                  <a:srgbClr val="00204E"/>
                </a:solidFill>
                <a:latin typeface="Arial Black" pitchFamily="34" charset="0"/>
              </a:defRPr>
            </a:lvl6pPr>
            <a:lvl7pPr marL="914400" algn="l" rtl="0" fontAlgn="base">
              <a:spcBef>
                <a:spcPct val="0"/>
              </a:spcBef>
              <a:spcAft>
                <a:spcPct val="0"/>
              </a:spcAft>
              <a:defRPr sz="3600">
                <a:solidFill>
                  <a:srgbClr val="00204E"/>
                </a:solidFill>
                <a:latin typeface="Arial Black" pitchFamily="34" charset="0"/>
              </a:defRPr>
            </a:lvl7pPr>
            <a:lvl8pPr marL="1371600" algn="l" rtl="0" fontAlgn="base">
              <a:spcBef>
                <a:spcPct val="0"/>
              </a:spcBef>
              <a:spcAft>
                <a:spcPct val="0"/>
              </a:spcAft>
              <a:defRPr sz="3600">
                <a:solidFill>
                  <a:srgbClr val="00204E"/>
                </a:solidFill>
                <a:latin typeface="Arial Black" pitchFamily="34" charset="0"/>
              </a:defRPr>
            </a:lvl8pPr>
            <a:lvl9pPr marL="1828800" algn="l" rtl="0" fontAlgn="base">
              <a:spcBef>
                <a:spcPct val="0"/>
              </a:spcBef>
              <a:spcAft>
                <a:spcPct val="0"/>
              </a:spcAft>
              <a:defRPr sz="3600">
                <a:solidFill>
                  <a:srgbClr val="00204E"/>
                </a:solidFill>
                <a:latin typeface="Arial Black" pitchFamily="34" charset="0"/>
              </a:defRPr>
            </a:lvl9pPr>
          </a:lstStyle>
          <a:p>
            <a:pPr algn="ctr" eaLnBrk="1" hangingPunct="1"/>
            <a:r>
              <a:rPr lang="es-MX" altLang="es-MX" sz="2400" b="1" dirty="0" smtClean="0"/>
              <a:t>NÚMERO DE AUDITORÍAS PRACTICADAS</a:t>
            </a:r>
            <a:endParaRPr lang="es-MX" altLang="es-MX" sz="2400" dirty="0" smtClean="0"/>
          </a:p>
        </p:txBody>
      </p:sp>
      <p:sp>
        <p:nvSpPr>
          <p:cNvPr id="3" name="2 Marcador de contenido"/>
          <p:cNvSpPr txBox="1">
            <a:spLocks/>
          </p:cNvSpPr>
          <p:nvPr/>
        </p:nvSpPr>
        <p:spPr>
          <a:xfrm>
            <a:off x="457200" y="2132856"/>
            <a:ext cx="8229600" cy="2160240"/>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rgbClr val="000000"/>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00000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rgbClr val="000000"/>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000000"/>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rgbClr val="00000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es-MX" altLang="es-MX" dirty="0" smtClean="0">
                <a:solidFill>
                  <a:schemeClr val="tx1"/>
                </a:solidFill>
              </a:rPr>
              <a:t>La Auditoría Superior de la Federación practicó 82 auditorías a municipios y una más al Gobierno del Estado de Oaxaca, al FORTAMUN-DF 2015.</a:t>
            </a:r>
          </a:p>
        </p:txBody>
      </p:sp>
    </p:spTree>
    <p:extLst>
      <p:ext uri="{BB962C8B-B14F-4D97-AF65-F5344CB8AC3E}">
        <p14:creationId xmlns:p14="http://schemas.microsoft.com/office/powerpoint/2010/main" val="34276396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357313" y="274638"/>
            <a:ext cx="7329487" cy="1143000"/>
          </a:xfrm>
          <a:prstGeom prst="rect">
            <a:avLst/>
          </a:prstGeom>
        </p:spPr>
        <p:txBody>
          <a:bodyPr/>
          <a:lstStyle>
            <a:lvl1pPr algn="l" rtl="0" eaLnBrk="0" fontAlgn="base" hangingPunct="0">
              <a:spcBef>
                <a:spcPct val="0"/>
              </a:spcBef>
              <a:spcAft>
                <a:spcPct val="0"/>
              </a:spcAft>
              <a:defRPr sz="3600" kern="1200">
                <a:solidFill>
                  <a:srgbClr val="00204E"/>
                </a:solidFill>
                <a:latin typeface="Arial Black" pitchFamily="34" charset="0"/>
                <a:ea typeface="+mj-ea"/>
                <a:cs typeface="+mj-cs"/>
              </a:defRPr>
            </a:lvl1pPr>
            <a:lvl2pPr algn="l" rtl="0" eaLnBrk="0" fontAlgn="base" hangingPunct="0">
              <a:spcBef>
                <a:spcPct val="0"/>
              </a:spcBef>
              <a:spcAft>
                <a:spcPct val="0"/>
              </a:spcAft>
              <a:defRPr sz="3600">
                <a:solidFill>
                  <a:srgbClr val="00204E"/>
                </a:solidFill>
                <a:latin typeface="Arial Black" pitchFamily="34" charset="0"/>
              </a:defRPr>
            </a:lvl2pPr>
            <a:lvl3pPr algn="l" rtl="0" eaLnBrk="0" fontAlgn="base" hangingPunct="0">
              <a:spcBef>
                <a:spcPct val="0"/>
              </a:spcBef>
              <a:spcAft>
                <a:spcPct val="0"/>
              </a:spcAft>
              <a:defRPr sz="3600">
                <a:solidFill>
                  <a:srgbClr val="00204E"/>
                </a:solidFill>
                <a:latin typeface="Arial Black" pitchFamily="34" charset="0"/>
              </a:defRPr>
            </a:lvl3pPr>
            <a:lvl4pPr algn="l" rtl="0" eaLnBrk="0" fontAlgn="base" hangingPunct="0">
              <a:spcBef>
                <a:spcPct val="0"/>
              </a:spcBef>
              <a:spcAft>
                <a:spcPct val="0"/>
              </a:spcAft>
              <a:defRPr sz="3600">
                <a:solidFill>
                  <a:srgbClr val="00204E"/>
                </a:solidFill>
                <a:latin typeface="Arial Black" pitchFamily="34" charset="0"/>
              </a:defRPr>
            </a:lvl4pPr>
            <a:lvl5pPr algn="l" rtl="0" eaLnBrk="0" fontAlgn="base" hangingPunct="0">
              <a:spcBef>
                <a:spcPct val="0"/>
              </a:spcBef>
              <a:spcAft>
                <a:spcPct val="0"/>
              </a:spcAft>
              <a:defRPr sz="3600">
                <a:solidFill>
                  <a:srgbClr val="00204E"/>
                </a:solidFill>
                <a:latin typeface="Arial Black" pitchFamily="34" charset="0"/>
              </a:defRPr>
            </a:lvl5pPr>
            <a:lvl6pPr marL="457200" algn="l" rtl="0" fontAlgn="base">
              <a:spcBef>
                <a:spcPct val="0"/>
              </a:spcBef>
              <a:spcAft>
                <a:spcPct val="0"/>
              </a:spcAft>
              <a:defRPr sz="3600">
                <a:solidFill>
                  <a:srgbClr val="00204E"/>
                </a:solidFill>
                <a:latin typeface="Arial Black" pitchFamily="34" charset="0"/>
              </a:defRPr>
            </a:lvl6pPr>
            <a:lvl7pPr marL="914400" algn="l" rtl="0" fontAlgn="base">
              <a:spcBef>
                <a:spcPct val="0"/>
              </a:spcBef>
              <a:spcAft>
                <a:spcPct val="0"/>
              </a:spcAft>
              <a:defRPr sz="3600">
                <a:solidFill>
                  <a:srgbClr val="00204E"/>
                </a:solidFill>
                <a:latin typeface="Arial Black" pitchFamily="34" charset="0"/>
              </a:defRPr>
            </a:lvl7pPr>
            <a:lvl8pPr marL="1371600" algn="l" rtl="0" fontAlgn="base">
              <a:spcBef>
                <a:spcPct val="0"/>
              </a:spcBef>
              <a:spcAft>
                <a:spcPct val="0"/>
              </a:spcAft>
              <a:defRPr sz="3600">
                <a:solidFill>
                  <a:srgbClr val="00204E"/>
                </a:solidFill>
                <a:latin typeface="Arial Black" pitchFamily="34" charset="0"/>
              </a:defRPr>
            </a:lvl8pPr>
            <a:lvl9pPr marL="1828800" algn="l" rtl="0" fontAlgn="base">
              <a:spcBef>
                <a:spcPct val="0"/>
              </a:spcBef>
              <a:spcAft>
                <a:spcPct val="0"/>
              </a:spcAft>
              <a:defRPr sz="3600">
                <a:solidFill>
                  <a:srgbClr val="00204E"/>
                </a:solidFill>
                <a:latin typeface="Arial Black" pitchFamily="34" charset="0"/>
              </a:defRPr>
            </a:lvl9pPr>
          </a:lstStyle>
          <a:p>
            <a:pPr algn="ctr" eaLnBrk="1" hangingPunct="1"/>
            <a:r>
              <a:rPr lang="es-MX" altLang="es-MX" sz="2400" b="1" dirty="0" smtClean="0"/>
              <a:t>RECUPERACIONES DETERMINADAS Y SUBEJERCICIO</a:t>
            </a:r>
            <a:endParaRPr lang="es-MX" altLang="es-MX" sz="2400" dirty="0" smtClean="0"/>
          </a:p>
        </p:txBody>
      </p:sp>
      <p:sp>
        <p:nvSpPr>
          <p:cNvPr id="5" name="2 Marcador de contenido"/>
          <p:cNvSpPr txBox="1">
            <a:spLocks/>
          </p:cNvSpPr>
          <p:nvPr/>
        </p:nvSpPr>
        <p:spPr>
          <a:xfrm>
            <a:off x="457200" y="1196752"/>
            <a:ext cx="8229600" cy="4824536"/>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rgbClr val="000000"/>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00000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rgbClr val="000000"/>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000000"/>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rgbClr val="00000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es-MX" altLang="es-MX" dirty="0" smtClean="0">
                <a:solidFill>
                  <a:schemeClr val="tx1"/>
                </a:solidFill>
              </a:rPr>
              <a:t>En las revisiones practicadas por la ASF se determinaron observaciones con presunto daño o perjuicio patrimonial por 657,186.1 miles de pesos, que representan el 4.1 % del universo, así como 191,175.5 miles de pesos por  subejercicios.</a:t>
            </a:r>
          </a:p>
          <a:p>
            <a:pPr marL="0" indent="0" algn="just">
              <a:buFont typeface="Arial" panose="020B0604020202020204" pitchFamily="34" charset="0"/>
              <a:buNone/>
            </a:pPr>
            <a:r>
              <a:rPr lang="es-MX" altLang="es-MX" dirty="0" smtClean="0">
                <a:solidFill>
                  <a:schemeClr val="tx1"/>
                </a:solidFill>
              </a:rPr>
              <a:t>El total observado ascendió a 843,361.6 miles de pesos.</a:t>
            </a:r>
          </a:p>
          <a:p>
            <a:pPr marL="0" indent="0">
              <a:buFont typeface="Arial" panose="020B0604020202020204" pitchFamily="34" charset="0"/>
              <a:buNone/>
            </a:pPr>
            <a:endParaRPr lang="es-MX" altLang="es-MX" dirty="0" smtClean="0"/>
          </a:p>
          <a:p>
            <a:pPr marL="0" indent="0">
              <a:buFont typeface="Arial" panose="020B0604020202020204" pitchFamily="34" charset="0"/>
              <a:buNone/>
            </a:pPr>
            <a:endParaRPr lang="es-MX" altLang="es-MX" dirty="0" smtClean="0"/>
          </a:p>
          <a:p>
            <a:pPr marL="0" indent="0">
              <a:buFont typeface="Arial" panose="020B0604020202020204" pitchFamily="34" charset="0"/>
              <a:buNone/>
            </a:pPr>
            <a:r>
              <a:rPr lang="es-MX" altLang="es-MX" dirty="0" smtClean="0">
                <a:solidFill>
                  <a:schemeClr val="tx1"/>
                </a:solidFill>
              </a:rPr>
              <a:t>                                          </a:t>
            </a:r>
          </a:p>
        </p:txBody>
      </p:sp>
    </p:spTree>
    <p:extLst>
      <p:ext uri="{BB962C8B-B14F-4D97-AF65-F5344CB8AC3E}">
        <p14:creationId xmlns:p14="http://schemas.microsoft.com/office/powerpoint/2010/main" val="271497561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357313" y="274638"/>
            <a:ext cx="7329487" cy="1143000"/>
          </a:xfrm>
          <a:prstGeom prst="rect">
            <a:avLst/>
          </a:prstGeom>
        </p:spPr>
        <p:txBody>
          <a:bodyPr/>
          <a:lstStyle>
            <a:lvl1pPr algn="l" rtl="0" eaLnBrk="0" fontAlgn="base" hangingPunct="0">
              <a:spcBef>
                <a:spcPct val="0"/>
              </a:spcBef>
              <a:spcAft>
                <a:spcPct val="0"/>
              </a:spcAft>
              <a:defRPr sz="3600" kern="1200">
                <a:solidFill>
                  <a:srgbClr val="00204E"/>
                </a:solidFill>
                <a:latin typeface="Arial Black" pitchFamily="34" charset="0"/>
                <a:ea typeface="+mj-ea"/>
                <a:cs typeface="+mj-cs"/>
              </a:defRPr>
            </a:lvl1pPr>
            <a:lvl2pPr algn="l" rtl="0" eaLnBrk="0" fontAlgn="base" hangingPunct="0">
              <a:spcBef>
                <a:spcPct val="0"/>
              </a:spcBef>
              <a:spcAft>
                <a:spcPct val="0"/>
              </a:spcAft>
              <a:defRPr sz="3600">
                <a:solidFill>
                  <a:srgbClr val="00204E"/>
                </a:solidFill>
                <a:latin typeface="Arial Black" pitchFamily="34" charset="0"/>
              </a:defRPr>
            </a:lvl2pPr>
            <a:lvl3pPr algn="l" rtl="0" eaLnBrk="0" fontAlgn="base" hangingPunct="0">
              <a:spcBef>
                <a:spcPct val="0"/>
              </a:spcBef>
              <a:spcAft>
                <a:spcPct val="0"/>
              </a:spcAft>
              <a:defRPr sz="3600">
                <a:solidFill>
                  <a:srgbClr val="00204E"/>
                </a:solidFill>
                <a:latin typeface="Arial Black" pitchFamily="34" charset="0"/>
              </a:defRPr>
            </a:lvl3pPr>
            <a:lvl4pPr algn="l" rtl="0" eaLnBrk="0" fontAlgn="base" hangingPunct="0">
              <a:spcBef>
                <a:spcPct val="0"/>
              </a:spcBef>
              <a:spcAft>
                <a:spcPct val="0"/>
              </a:spcAft>
              <a:defRPr sz="3600">
                <a:solidFill>
                  <a:srgbClr val="00204E"/>
                </a:solidFill>
                <a:latin typeface="Arial Black" pitchFamily="34" charset="0"/>
              </a:defRPr>
            </a:lvl4pPr>
            <a:lvl5pPr algn="l" rtl="0" eaLnBrk="0" fontAlgn="base" hangingPunct="0">
              <a:spcBef>
                <a:spcPct val="0"/>
              </a:spcBef>
              <a:spcAft>
                <a:spcPct val="0"/>
              </a:spcAft>
              <a:defRPr sz="3600">
                <a:solidFill>
                  <a:srgbClr val="00204E"/>
                </a:solidFill>
                <a:latin typeface="Arial Black" pitchFamily="34" charset="0"/>
              </a:defRPr>
            </a:lvl5pPr>
            <a:lvl6pPr marL="457200" algn="l" rtl="0" fontAlgn="base">
              <a:spcBef>
                <a:spcPct val="0"/>
              </a:spcBef>
              <a:spcAft>
                <a:spcPct val="0"/>
              </a:spcAft>
              <a:defRPr sz="3600">
                <a:solidFill>
                  <a:srgbClr val="00204E"/>
                </a:solidFill>
                <a:latin typeface="Arial Black" pitchFamily="34" charset="0"/>
              </a:defRPr>
            </a:lvl6pPr>
            <a:lvl7pPr marL="914400" algn="l" rtl="0" fontAlgn="base">
              <a:spcBef>
                <a:spcPct val="0"/>
              </a:spcBef>
              <a:spcAft>
                <a:spcPct val="0"/>
              </a:spcAft>
              <a:defRPr sz="3600">
                <a:solidFill>
                  <a:srgbClr val="00204E"/>
                </a:solidFill>
                <a:latin typeface="Arial Black" pitchFamily="34" charset="0"/>
              </a:defRPr>
            </a:lvl7pPr>
            <a:lvl8pPr marL="1371600" algn="l" rtl="0" fontAlgn="base">
              <a:spcBef>
                <a:spcPct val="0"/>
              </a:spcBef>
              <a:spcAft>
                <a:spcPct val="0"/>
              </a:spcAft>
              <a:defRPr sz="3600">
                <a:solidFill>
                  <a:srgbClr val="00204E"/>
                </a:solidFill>
                <a:latin typeface="Arial Black" pitchFamily="34" charset="0"/>
              </a:defRPr>
            </a:lvl8pPr>
            <a:lvl9pPr marL="1828800" algn="l" rtl="0" fontAlgn="base">
              <a:spcBef>
                <a:spcPct val="0"/>
              </a:spcBef>
              <a:spcAft>
                <a:spcPct val="0"/>
              </a:spcAft>
              <a:defRPr sz="3600">
                <a:solidFill>
                  <a:srgbClr val="00204E"/>
                </a:solidFill>
                <a:latin typeface="Arial Black" pitchFamily="34" charset="0"/>
              </a:defRPr>
            </a:lvl9pPr>
          </a:lstStyle>
          <a:p>
            <a:pPr algn="ctr" eaLnBrk="1" hangingPunct="1"/>
            <a:r>
              <a:rPr lang="es-MX" altLang="es-MX" sz="2400" b="1" dirty="0" smtClean="0"/>
              <a:t>ERRORES Y OMISIONES DE LA INFORMACIÓN FINANCIERA</a:t>
            </a:r>
            <a:endParaRPr lang="es-MX" altLang="es-MX" sz="2400" dirty="0" smtClean="0"/>
          </a:p>
        </p:txBody>
      </p:sp>
      <p:sp>
        <p:nvSpPr>
          <p:cNvPr id="3" name="2 Marcador de contenido"/>
          <p:cNvSpPr txBox="1">
            <a:spLocks/>
          </p:cNvSpPr>
          <p:nvPr/>
        </p:nvSpPr>
        <p:spPr>
          <a:xfrm>
            <a:off x="457200" y="2132856"/>
            <a:ext cx="8229600" cy="1727770"/>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rgbClr val="000000"/>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00000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rgbClr val="000000"/>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000000"/>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rgbClr val="00000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es-MX" altLang="es-MX" dirty="0" smtClean="0">
                <a:solidFill>
                  <a:schemeClr val="tx1"/>
                </a:solidFill>
              </a:rPr>
              <a:t>Se determinaron omisiones, errores numéricos y de cálculo por un monto de 20,202.6 miles de pesos.</a:t>
            </a:r>
          </a:p>
          <a:p>
            <a:pPr marL="0" indent="0">
              <a:buFont typeface="Arial" panose="020B0604020202020204" pitchFamily="34" charset="0"/>
              <a:buNone/>
            </a:pPr>
            <a:r>
              <a:rPr lang="es-MX" altLang="es-MX" dirty="0" smtClean="0">
                <a:solidFill>
                  <a:schemeClr val="tx1"/>
                </a:solidFill>
              </a:rPr>
              <a:t>                                          </a:t>
            </a:r>
          </a:p>
        </p:txBody>
      </p:sp>
    </p:spTree>
    <p:extLst>
      <p:ext uri="{BB962C8B-B14F-4D97-AF65-F5344CB8AC3E}">
        <p14:creationId xmlns:p14="http://schemas.microsoft.com/office/powerpoint/2010/main" val="64664884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357313" y="274638"/>
            <a:ext cx="7329487" cy="1143000"/>
          </a:xfrm>
          <a:prstGeom prst="rect">
            <a:avLst/>
          </a:prstGeom>
        </p:spPr>
        <p:txBody>
          <a:bodyPr/>
          <a:lstStyle>
            <a:lvl1pPr algn="l" rtl="0" eaLnBrk="0" fontAlgn="base" hangingPunct="0">
              <a:spcBef>
                <a:spcPct val="0"/>
              </a:spcBef>
              <a:spcAft>
                <a:spcPct val="0"/>
              </a:spcAft>
              <a:defRPr sz="3600" kern="1200">
                <a:solidFill>
                  <a:srgbClr val="00204E"/>
                </a:solidFill>
                <a:latin typeface="Arial Black" pitchFamily="34" charset="0"/>
                <a:ea typeface="+mj-ea"/>
                <a:cs typeface="+mj-cs"/>
              </a:defRPr>
            </a:lvl1pPr>
            <a:lvl2pPr algn="l" rtl="0" eaLnBrk="0" fontAlgn="base" hangingPunct="0">
              <a:spcBef>
                <a:spcPct val="0"/>
              </a:spcBef>
              <a:spcAft>
                <a:spcPct val="0"/>
              </a:spcAft>
              <a:defRPr sz="3600">
                <a:solidFill>
                  <a:srgbClr val="00204E"/>
                </a:solidFill>
                <a:latin typeface="Arial Black" pitchFamily="34" charset="0"/>
              </a:defRPr>
            </a:lvl2pPr>
            <a:lvl3pPr algn="l" rtl="0" eaLnBrk="0" fontAlgn="base" hangingPunct="0">
              <a:spcBef>
                <a:spcPct val="0"/>
              </a:spcBef>
              <a:spcAft>
                <a:spcPct val="0"/>
              </a:spcAft>
              <a:defRPr sz="3600">
                <a:solidFill>
                  <a:srgbClr val="00204E"/>
                </a:solidFill>
                <a:latin typeface="Arial Black" pitchFamily="34" charset="0"/>
              </a:defRPr>
            </a:lvl3pPr>
            <a:lvl4pPr algn="l" rtl="0" eaLnBrk="0" fontAlgn="base" hangingPunct="0">
              <a:spcBef>
                <a:spcPct val="0"/>
              </a:spcBef>
              <a:spcAft>
                <a:spcPct val="0"/>
              </a:spcAft>
              <a:defRPr sz="3600">
                <a:solidFill>
                  <a:srgbClr val="00204E"/>
                </a:solidFill>
                <a:latin typeface="Arial Black" pitchFamily="34" charset="0"/>
              </a:defRPr>
            </a:lvl4pPr>
            <a:lvl5pPr algn="l" rtl="0" eaLnBrk="0" fontAlgn="base" hangingPunct="0">
              <a:spcBef>
                <a:spcPct val="0"/>
              </a:spcBef>
              <a:spcAft>
                <a:spcPct val="0"/>
              </a:spcAft>
              <a:defRPr sz="3600">
                <a:solidFill>
                  <a:srgbClr val="00204E"/>
                </a:solidFill>
                <a:latin typeface="Arial Black" pitchFamily="34" charset="0"/>
              </a:defRPr>
            </a:lvl5pPr>
            <a:lvl6pPr marL="457200" algn="l" rtl="0" fontAlgn="base">
              <a:spcBef>
                <a:spcPct val="0"/>
              </a:spcBef>
              <a:spcAft>
                <a:spcPct val="0"/>
              </a:spcAft>
              <a:defRPr sz="3600">
                <a:solidFill>
                  <a:srgbClr val="00204E"/>
                </a:solidFill>
                <a:latin typeface="Arial Black" pitchFamily="34" charset="0"/>
              </a:defRPr>
            </a:lvl6pPr>
            <a:lvl7pPr marL="914400" algn="l" rtl="0" fontAlgn="base">
              <a:spcBef>
                <a:spcPct val="0"/>
              </a:spcBef>
              <a:spcAft>
                <a:spcPct val="0"/>
              </a:spcAft>
              <a:defRPr sz="3600">
                <a:solidFill>
                  <a:srgbClr val="00204E"/>
                </a:solidFill>
                <a:latin typeface="Arial Black" pitchFamily="34" charset="0"/>
              </a:defRPr>
            </a:lvl7pPr>
            <a:lvl8pPr marL="1371600" algn="l" rtl="0" fontAlgn="base">
              <a:spcBef>
                <a:spcPct val="0"/>
              </a:spcBef>
              <a:spcAft>
                <a:spcPct val="0"/>
              </a:spcAft>
              <a:defRPr sz="3600">
                <a:solidFill>
                  <a:srgbClr val="00204E"/>
                </a:solidFill>
                <a:latin typeface="Arial Black" pitchFamily="34" charset="0"/>
              </a:defRPr>
            </a:lvl8pPr>
            <a:lvl9pPr marL="1828800" algn="l" rtl="0" fontAlgn="base">
              <a:spcBef>
                <a:spcPct val="0"/>
              </a:spcBef>
              <a:spcAft>
                <a:spcPct val="0"/>
              </a:spcAft>
              <a:defRPr sz="3600">
                <a:solidFill>
                  <a:srgbClr val="00204E"/>
                </a:solidFill>
                <a:latin typeface="Arial Black" pitchFamily="34" charset="0"/>
              </a:defRPr>
            </a:lvl9pPr>
          </a:lstStyle>
          <a:p>
            <a:pPr algn="ctr" eaLnBrk="1" hangingPunct="1"/>
            <a:r>
              <a:rPr lang="es-MX" altLang="es-MX" sz="2400" dirty="0" smtClean="0"/>
              <a:t>PRINCIPALES OBSERVACIONES VINCULADAS CON RECUPERACIONES</a:t>
            </a:r>
          </a:p>
        </p:txBody>
      </p:sp>
      <p:sp>
        <p:nvSpPr>
          <p:cNvPr id="3" name="2 Marcador de contenido"/>
          <p:cNvSpPr txBox="1">
            <a:spLocks/>
          </p:cNvSpPr>
          <p:nvPr/>
        </p:nvSpPr>
        <p:spPr>
          <a:xfrm>
            <a:off x="448852" y="1340768"/>
            <a:ext cx="8229600" cy="4824536"/>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rgbClr val="000000"/>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00000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rgbClr val="000000"/>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000000"/>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rgbClr val="00000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s-MX" altLang="es-MX" dirty="0" smtClean="0">
                <a:solidFill>
                  <a:schemeClr val="tx1"/>
                </a:solidFill>
              </a:rPr>
              <a:t>Falta de documentación comprobatoria del gasto, representa el 69.5%.</a:t>
            </a:r>
          </a:p>
          <a:p>
            <a:pPr algn="just"/>
            <a:r>
              <a:rPr lang="es-MX" altLang="es-MX" dirty="0" smtClean="0">
                <a:solidFill>
                  <a:schemeClr val="tx1"/>
                </a:solidFill>
              </a:rPr>
              <a:t>Transferencia de recursos del fondo a otras cuentas bancarias, significan el 25.5%.</a:t>
            </a:r>
          </a:p>
          <a:p>
            <a:pPr algn="just"/>
            <a:r>
              <a:rPr lang="es-MX" altLang="es-MX" dirty="0" smtClean="0">
                <a:solidFill>
                  <a:schemeClr val="tx1"/>
                </a:solidFill>
              </a:rPr>
              <a:t>Pagos improcedentes de obra pública o en exceso, 2.6%.</a:t>
            </a:r>
          </a:p>
          <a:p>
            <a:pPr algn="just"/>
            <a:r>
              <a:rPr lang="es-MX" altLang="es-MX" dirty="0" smtClean="0">
                <a:solidFill>
                  <a:schemeClr val="tx1"/>
                </a:solidFill>
              </a:rPr>
              <a:t>Otras </a:t>
            </a:r>
            <a:r>
              <a:rPr lang="es-MX" altLang="es-MX" dirty="0">
                <a:solidFill>
                  <a:schemeClr val="tx1"/>
                </a:solidFill>
              </a:rPr>
              <a:t>irregularidades, representan el 2.4%.</a:t>
            </a:r>
          </a:p>
          <a:p>
            <a:r>
              <a:rPr lang="es-MX" altLang="es-MX" dirty="0" smtClean="0">
                <a:solidFill>
                  <a:schemeClr val="tx1"/>
                </a:solidFill>
              </a:rPr>
              <a:t>                                         </a:t>
            </a:r>
          </a:p>
        </p:txBody>
      </p:sp>
    </p:spTree>
    <p:extLst>
      <p:ext uri="{BB962C8B-B14F-4D97-AF65-F5344CB8AC3E}">
        <p14:creationId xmlns:p14="http://schemas.microsoft.com/office/powerpoint/2010/main" val="378715520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1357313" y="274638"/>
            <a:ext cx="7329487" cy="1143000"/>
          </a:xfrm>
          <a:prstGeom prst="rect">
            <a:avLst/>
          </a:prstGeom>
        </p:spPr>
        <p:txBody>
          <a:bodyPr/>
          <a:lstStyle>
            <a:lvl1pPr algn="l" rtl="0" eaLnBrk="0" fontAlgn="base" hangingPunct="0">
              <a:spcBef>
                <a:spcPct val="0"/>
              </a:spcBef>
              <a:spcAft>
                <a:spcPct val="0"/>
              </a:spcAft>
              <a:defRPr sz="3600" kern="1200">
                <a:solidFill>
                  <a:srgbClr val="00204E"/>
                </a:solidFill>
                <a:latin typeface="Arial Black" pitchFamily="34" charset="0"/>
                <a:ea typeface="+mj-ea"/>
                <a:cs typeface="+mj-cs"/>
              </a:defRPr>
            </a:lvl1pPr>
            <a:lvl2pPr algn="l" rtl="0" eaLnBrk="0" fontAlgn="base" hangingPunct="0">
              <a:spcBef>
                <a:spcPct val="0"/>
              </a:spcBef>
              <a:spcAft>
                <a:spcPct val="0"/>
              </a:spcAft>
              <a:defRPr sz="3600">
                <a:solidFill>
                  <a:srgbClr val="00204E"/>
                </a:solidFill>
                <a:latin typeface="Arial Black" pitchFamily="34" charset="0"/>
              </a:defRPr>
            </a:lvl2pPr>
            <a:lvl3pPr algn="l" rtl="0" eaLnBrk="0" fontAlgn="base" hangingPunct="0">
              <a:spcBef>
                <a:spcPct val="0"/>
              </a:spcBef>
              <a:spcAft>
                <a:spcPct val="0"/>
              </a:spcAft>
              <a:defRPr sz="3600">
                <a:solidFill>
                  <a:srgbClr val="00204E"/>
                </a:solidFill>
                <a:latin typeface="Arial Black" pitchFamily="34" charset="0"/>
              </a:defRPr>
            </a:lvl3pPr>
            <a:lvl4pPr algn="l" rtl="0" eaLnBrk="0" fontAlgn="base" hangingPunct="0">
              <a:spcBef>
                <a:spcPct val="0"/>
              </a:spcBef>
              <a:spcAft>
                <a:spcPct val="0"/>
              </a:spcAft>
              <a:defRPr sz="3600">
                <a:solidFill>
                  <a:srgbClr val="00204E"/>
                </a:solidFill>
                <a:latin typeface="Arial Black" pitchFamily="34" charset="0"/>
              </a:defRPr>
            </a:lvl4pPr>
            <a:lvl5pPr algn="l" rtl="0" eaLnBrk="0" fontAlgn="base" hangingPunct="0">
              <a:spcBef>
                <a:spcPct val="0"/>
              </a:spcBef>
              <a:spcAft>
                <a:spcPct val="0"/>
              </a:spcAft>
              <a:defRPr sz="3600">
                <a:solidFill>
                  <a:srgbClr val="00204E"/>
                </a:solidFill>
                <a:latin typeface="Arial Black" pitchFamily="34" charset="0"/>
              </a:defRPr>
            </a:lvl5pPr>
            <a:lvl6pPr marL="457200" algn="l" rtl="0" fontAlgn="base">
              <a:spcBef>
                <a:spcPct val="0"/>
              </a:spcBef>
              <a:spcAft>
                <a:spcPct val="0"/>
              </a:spcAft>
              <a:defRPr sz="3600">
                <a:solidFill>
                  <a:srgbClr val="00204E"/>
                </a:solidFill>
                <a:latin typeface="Arial Black" pitchFamily="34" charset="0"/>
              </a:defRPr>
            </a:lvl6pPr>
            <a:lvl7pPr marL="914400" algn="l" rtl="0" fontAlgn="base">
              <a:spcBef>
                <a:spcPct val="0"/>
              </a:spcBef>
              <a:spcAft>
                <a:spcPct val="0"/>
              </a:spcAft>
              <a:defRPr sz="3600">
                <a:solidFill>
                  <a:srgbClr val="00204E"/>
                </a:solidFill>
                <a:latin typeface="Arial Black" pitchFamily="34" charset="0"/>
              </a:defRPr>
            </a:lvl7pPr>
            <a:lvl8pPr marL="1371600" algn="l" rtl="0" fontAlgn="base">
              <a:spcBef>
                <a:spcPct val="0"/>
              </a:spcBef>
              <a:spcAft>
                <a:spcPct val="0"/>
              </a:spcAft>
              <a:defRPr sz="3600">
                <a:solidFill>
                  <a:srgbClr val="00204E"/>
                </a:solidFill>
                <a:latin typeface="Arial Black" pitchFamily="34" charset="0"/>
              </a:defRPr>
            </a:lvl8pPr>
            <a:lvl9pPr marL="1828800" algn="l" rtl="0" fontAlgn="base">
              <a:spcBef>
                <a:spcPct val="0"/>
              </a:spcBef>
              <a:spcAft>
                <a:spcPct val="0"/>
              </a:spcAft>
              <a:defRPr sz="3600">
                <a:solidFill>
                  <a:srgbClr val="00204E"/>
                </a:solidFill>
                <a:latin typeface="Arial Black" pitchFamily="34" charset="0"/>
              </a:defRPr>
            </a:lvl9pPr>
          </a:lstStyle>
          <a:p>
            <a:pPr algn="ctr" eaLnBrk="1" hangingPunct="1"/>
            <a:r>
              <a:rPr lang="es-MX" altLang="es-MX" sz="2400" dirty="0" smtClean="0"/>
              <a:t>PRINCIPALES OBSERVACIONES NO RELACIONADAS CON RECUPERACIONES</a:t>
            </a:r>
          </a:p>
        </p:txBody>
      </p:sp>
      <p:sp>
        <p:nvSpPr>
          <p:cNvPr id="4" name="2 Marcador de contenido"/>
          <p:cNvSpPr txBox="1">
            <a:spLocks/>
          </p:cNvSpPr>
          <p:nvPr/>
        </p:nvSpPr>
        <p:spPr>
          <a:xfrm>
            <a:off x="457200" y="1628800"/>
            <a:ext cx="8229600" cy="1872208"/>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rgbClr val="000000"/>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00000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rgbClr val="000000"/>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000000"/>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rgbClr val="00000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s-MX" altLang="es-MX" dirty="0" smtClean="0">
                <a:solidFill>
                  <a:schemeClr val="tx1"/>
                </a:solidFill>
              </a:rPr>
              <a:t>En dos municipios no se dispuso de registros contables y presupuestales específicos.                                         </a:t>
            </a:r>
          </a:p>
        </p:txBody>
      </p:sp>
    </p:spTree>
    <p:extLst>
      <p:ext uri="{BB962C8B-B14F-4D97-AF65-F5344CB8AC3E}">
        <p14:creationId xmlns:p14="http://schemas.microsoft.com/office/powerpoint/2010/main" val="3821707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1"/>
          </p:nvPr>
        </p:nvSpPr>
        <p:spPr/>
        <p:txBody>
          <a:bodyPr/>
          <a:lstStyle/>
          <a:p>
            <a:fld id="{B5E26726-A65E-4237-98AD-6D400ECB0189}" type="slidenum">
              <a:rPr lang="es-MX" smtClean="0"/>
              <a:pPr/>
              <a:t>6</a:t>
            </a:fld>
            <a:endParaRPr lang="es-MX" dirty="0"/>
          </a:p>
        </p:txBody>
      </p:sp>
      <p:sp>
        <p:nvSpPr>
          <p:cNvPr id="3" name="CuadroTexto 2"/>
          <p:cNvSpPr txBox="1"/>
          <p:nvPr/>
        </p:nvSpPr>
        <p:spPr>
          <a:xfrm>
            <a:off x="827584" y="2060848"/>
            <a:ext cx="7344816" cy="2677656"/>
          </a:xfrm>
          <a:prstGeom prst="rect">
            <a:avLst/>
          </a:prstGeom>
          <a:noFill/>
        </p:spPr>
        <p:txBody>
          <a:bodyPr wrap="square" rtlCol="0">
            <a:spAutoFit/>
          </a:bodyPr>
          <a:lstStyle/>
          <a:p>
            <a:pPr algn="just"/>
            <a:r>
              <a:rPr lang="es-MX" sz="2800" dirty="0"/>
              <a:t>En la propuesta original del Ejecutivo Federal para la creación del Capítulo V de la Ley de Coordinación Fiscal, se consideraban únicamente tres fondos: el de Educación Básica, el de Servicios de Salud y el de Infraestructura Social Municipal.</a:t>
            </a:r>
          </a:p>
        </p:txBody>
      </p:sp>
    </p:spTree>
    <p:extLst>
      <p:ext uri="{BB962C8B-B14F-4D97-AF65-F5344CB8AC3E}">
        <p14:creationId xmlns:p14="http://schemas.microsoft.com/office/powerpoint/2010/main" val="136250167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357313" y="274638"/>
            <a:ext cx="7329487" cy="1143000"/>
          </a:xfrm>
          <a:prstGeom prst="rect">
            <a:avLst/>
          </a:prstGeom>
        </p:spPr>
        <p:txBody>
          <a:bodyPr/>
          <a:lstStyle>
            <a:lvl1pPr algn="l" rtl="0" eaLnBrk="0" fontAlgn="base" hangingPunct="0">
              <a:spcBef>
                <a:spcPct val="0"/>
              </a:spcBef>
              <a:spcAft>
                <a:spcPct val="0"/>
              </a:spcAft>
              <a:defRPr sz="3600" kern="1200">
                <a:solidFill>
                  <a:srgbClr val="00204E"/>
                </a:solidFill>
                <a:latin typeface="Arial Black" pitchFamily="34" charset="0"/>
                <a:ea typeface="+mj-ea"/>
                <a:cs typeface="+mj-cs"/>
              </a:defRPr>
            </a:lvl1pPr>
            <a:lvl2pPr algn="l" rtl="0" eaLnBrk="0" fontAlgn="base" hangingPunct="0">
              <a:spcBef>
                <a:spcPct val="0"/>
              </a:spcBef>
              <a:spcAft>
                <a:spcPct val="0"/>
              </a:spcAft>
              <a:defRPr sz="3600">
                <a:solidFill>
                  <a:srgbClr val="00204E"/>
                </a:solidFill>
                <a:latin typeface="Arial Black" pitchFamily="34" charset="0"/>
              </a:defRPr>
            </a:lvl2pPr>
            <a:lvl3pPr algn="l" rtl="0" eaLnBrk="0" fontAlgn="base" hangingPunct="0">
              <a:spcBef>
                <a:spcPct val="0"/>
              </a:spcBef>
              <a:spcAft>
                <a:spcPct val="0"/>
              </a:spcAft>
              <a:defRPr sz="3600">
                <a:solidFill>
                  <a:srgbClr val="00204E"/>
                </a:solidFill>
                <a:latin typeface="Arial Black" pitchFamily="34" charset="0"/>
              </a:defRPr>
            </a:lvl3pPr>
            <a:lvl4pPr algn="l" rtl="0" eaLnBrk="0" fontAlgn="base" hangingPunct="0">
              <a:spcBef>
                <a:spcPct val="0"/>
              </a:spcBef>
              <a:spcAft>
                <a:spcPct val="0"/>
              </a:spcAft>
              <a:defRPr sz="3600">
                <a:solidFill>
                  <a:srgbClr val="00204E"/>
                </a:solidFill>
                <a:latin typeface="Arial Black" pitchFamily="34" charset="0"/>
              </a:defRPr>
            </a:lvl4pPr>
            <a:lvl5pPr algn="l" rtl="0" eaLnBrk="0" fontAlgn="base" hangingPunct="0">
              <a:spcBef>
                <a:spcPct val="0"/>
              </a:spcBef>
              <a:spcAft>
                <a:spcPct val="0"/>
              </a:spcAft>
              <a:defRPr sz="3600">
                <a:solidFill>
                  <a:srgbClr val="00204E"/>
                </a:solidFill>
                <a:latin typeface="Arial Black" pitchFamily="34" charset="0"/>
              </a:defRPr>
            </a:lvl5pPr>
            <a:lvl6pPr marL="457200" algn="l" rtl="0" fontAlgn="base">
              <a:spcBef>
                <a:spcPct val="0"/>
              </a:spcBef>
              <a:spcAft>
                <a:spcPct val="0"/>
              </a:spcAft>
              <a:defRPr sz="3600">
                <a:solidFill>
                  <a:srgbClr val="00204E"/>
                </a:solidFill>
                <a:latin typeface="Arial Black" pitchFamily="34" charset="0"/>
              </a:defRPr>
            </a:lvl6pPr>
            <a:lvl7pPr marL="914400" algn="l" rtl="0" fontAlgn="base">
              <a:spcBef>
                <a:spcPct val="0"/>
              </a:spcBef>
              <a:spcAft>
                <a:spcPct val="0"/>
              </a:spcAft>
              <a:defRPr sz="3600">
                <a:solidFill>
                  <a:srgbClr val="00204E"/>
                </a:solidFill>
                <a:latin typeface="Arial Black" pitchFamily="34" charset="0"/>
              </a:defRPr>
            </a:lvl7pPr>
            <a:lvl8pPr marL="1371600" algn="l" rtl="0" fontAlgn="base">
              <a:spcBef>
                <a:spcPct val="0"/>
              </a:spcBef>
              <a:spcAft>
                <a:spcPct val="0"/>
              </a:spcAft>
              <a:defRPr sz="3600">
                <a:solidFill>
                  <a:srgbClr val="00204E"/>
                </a:solidFill>
                <a:latin typeface="Arial Black" pitchFamily="34" charset="0"/>
              </a:defRPr>
            </a:lvl8pPr>
            <a:lvl9pPr marL="1828800" algn="l" rtl="0" fontAlgn="base">
              <a:spcBef>
                <a:spcPct val="0"/>
              </a:spcBef>
              <a:spcAft>
                <a:spcPct val="0"/>
              </a:spcAft>
              <a:defRPr sz="3600">
                <a:solidFill>
                  <a:srgbClr val="00204E"/>
                </a:solidFill>
                <a:latin typeface="Arial Black" pitchFamily="34" charset="0"/>
              </a:defRPr>
            </a:lvl9pPr>
          </a:lstStyle>
          <a:p>
            <a:pPr algn="ctr" eaLnBrk="1" hangingPunct="1"/>
            <a:r>
              <a:rPr lang="es-MX" altLang="es-MX" sz="2400" dirty="0" smtClean="0"/>
              <a:t>TRANSPARENCIA DEL EJERCICIO, DESTINO Y RESULTADOS EN LA GESTIÓN DEL FONDO</a:t>
            </a:r>
          </a:p>
        </p:txBody>
      </p:sp>
      <p:sp>
        <p:nvSpPr>
          <p:cNvPr id="3" name="2 Marcador de contenido"/>
          <p:cNvSpPr txBox="1">
            <a:spLocks/>
          </p:cNvSpPr>
          <p:nvPr/>
        </p:nvSpPr>
        <p:spPr>
          <a:xfrm>
            <a:off x="435103" y="1844824"/>
            <a:ext cx="8229600" cy="4320480"/>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rgbClr val="000000"/>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00000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rgbClr val="000000"/>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000000"/>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rgbClr val="00000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s-MX" altLang="es-MX" dirty="0" smtClean="0">
                <a:solidFill>
                  <a:schemeClr val="tx1"/>
                </a:solidFill>
              </a:rPr>
              <a:t>En 32 municipios no se difundió el monto de los recursos recibidos.</a:t>
            </a:r>
            <a:endParaRPr lang="es-MX" altLang="es-MX" dirty="0">
              <a:solidFill>
                <a:schemeClr val="tx1"/>
              </a:solidFill>
            </a:endParaRPr>
          </a:p>
          <a:p>
            <a:pPr algn="just"/>
            <a:r>
              <a:rPr lang="es-MX" altLang="es-MX" dirty="0" smtClean="0">
                <a:solidFill>
                  <a:schemeClr val="tx1"/>
                </a:solidFill>
              </a:rPr>
              <a:t>En 50 municipios se cumplió parcialmente con la entrega a la SHCP de los informes trimestrales sobre el ejercicio, destino y resultados obtenidos, mediante el Formato Único, Nivel Fondo e Indicadores de Desempeño.</a:t>
            </a:r>
          </a:p>
        </p:txBody>
      </p:sp>
    </p:spTree>
    <p:extLst>
      <p:ext uri="{BB962C8B-B14F-4D97-AF65-F5344CB8AC3E}">
        <p14:creationId xmlns:p14="http://schemas.microsoft.com/office/powerpoint/2010/main" val="43336847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Marcador de contenido"/>
          <p:cNvSpPr txBox="1">
            <a:spLocks/>
          </p:cNvSpPr>
          <p:nvPr/>
        </p:nvSpPr>
        <p:spPr>
          <a:xfrm>
            <a:off x="395536" y="1196752"/>
            <a:ext cx="8229600" cy="3384376"/>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rgbClr val="000000"/>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00000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rgbClr val="000000"/>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000000"/>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rgbClr val="00000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s-MX" altLang="es-MX" dirty="0" smtClean="0">
                <a:solidFill>
                  <a:schemeClr val="tx1"/>
                </a:solidFill>
              </a:rPr>
              <a:t>En 35 municipios se publicaron de forma parcial, en su página de internet o en los medios oficiales de difusión local, los informes trimestrales sobre el ejercicio, destino y resultados del fondo enviados a la SHCP.</a:t>
            </a:r>
            <a:endParaRPr lang="es-MX" altLang="es-MX" dirty="0">
              <a:solidFill>
                <a:schemeClr val="tx1"/>
              </a:solidFill>
            </a:endParaRPr>
          </a:p>
        </p:txBody>
      </p:sp>
    </p:spTree>
    <p:extLst>
      <p:ext uri="{BB962C8B-B14F-4D97-AF65-F5344CB8AC3E}">
        <p14:creationId xmlns:p14="http://schemas.microsoft.com/office/powerpoint/2010/main" val="41762739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357313" y="274638"/>
            <a:ext cx="7329487" cy="1143000"/>
          </a:xfrm>
          <a:prstGeom prst="rect">
            <a:avLst/>
          </a:prstGeom>
        </p:spPr>
        <p:txBody>
          <a:bodyPr/>
          <a:lstStyle>
            <a:lvl1pPr algn="l" rtl="0" eaLnBrk="0" fontAlgn="base" hangingPunct="0">
              <a:spcBef>
                <a:spcPct val="0"/>
              </a:spcBef>
              <a:spcAft>
                <a:spcPct val="0"/>
              </a:spcAft>
              <a:defRPr sz="3600" kern="1200">
                <a:solidFill>
                  <a:srgbClr val="00204E"/>
                </a:solidFill>
                <a:latin typeface="Arial Black" pitchFamily="34" charset="0"/>
                <a:ea typeface="+mj-ea"/>
                <a:cs typeface="+mj-cs"/>
              </a:defRPr>
            </a:lvl1pPr>
            <a:lvl2pPr algn="l" rtl="0" eaLnBrk="0" fontAlgn="base" hangingPunct="0">
              <a:spcBef>
                <a:spcPct val="0"/>
              </a:spcBef>
              <a:spcAft>
                <a:spcPct val="0"/>
              </a:spcAft>
              <a:defRPr sz="3600">
                <a:solidFill>
                  <a:srgbClr val="00204E"/>
                </a:solidFill>
                <a:latin typeface="Arial Black" pitchFamily="34" charset="0"/>
              </a:defRPr>
            </a:lvl2pPr>
            <a:lvl3pPr algn="l" rtl="0" eaLnBrk="0" fontAlgn="base" hangingPunct="0">
              <a:spcBef>
                <a:spcPct val="0"/>
              </a:spcBef>
              <a:spcAft>
                <a:spcPct val="0"/>
              </a:spcAft>
              <a:defRPr sz="3600">
                <a:solidFill>
                  <a:srgbClr val="00204E"/>
                </a:solidFill>
                <a:latin typeface="Arial Black" pitchFamily="34" charset="0"/>
              </a:defRPr>
            </a:lvl3pPr>
            <a:lvl4pPr algn="l" rtl="0" eaLnBrk="0" fontAlgn="base" hangingPunct="0">
              <a:spcBef>
                <a:spcPct val="0"/>
              </a:spcBef>
              <a:spcAft>
                <a:spcPct val="0"/>
              </a:spcAft>
              <a:defRPr sz="3600">
                <a:solidFill>
                  <a:srgbClr val="00204E"/>
                </a:solidFill>
                <a:latin typeface="Arial Black" pitchFamily="34" charset="0"/>
              </a:defRPr>
            </a:lvl4pPr>
            <a:lvl5pPr algn="l" rtl="0" eaLnBrk="0" fontAlgn="base" hangingPunct="0">
              <a:spcBef>
                <a:spcPct val="0"/>
              </a:spcBef>
              <a:spcAft>
                <a:spcPct val="0"/>
              </a:spcAft>
              <a:defRPr sz="3600">
                <a:solidFill>
                  <a:srgbClr val="00204E"/>
                </a:solidFill>
                <a:latin typeface="Arial Black" pitchFamily="34" charset="0"/>
              </a:defRPr>
            </a:lvl5pPr>
            <a:lvl6pPr marL="457200" algn="l" rtl="0" fontAlgn="base">
              <a:spcBef>
                <a:spcPct val="0"/>
              </a:spcBef>
              <a:spcAft>
                <a:spcPct val="0"/>
              </a:spcAft>
              <a:defRPr sz="3600">
                <a:solidFill>
                  <a:srgbClr val="00204E"/>
                </a:solidFill>
                <a:latin typeface="Arial Black" pitchFamily="34" charset="0"/>
              </a:defRPr>
            </a:lvl6pPr>
            <a:lvl7pPr marL="914400" algn="l" rtl="0" fontAlgn="base">
              <a:spcBef>
                <a:spcPct val="0"/>
              </a:spcBef>
              <a:spcAft>
                <a:spcPct val="0"/>
              </a:spcAft>
              <a:defRPr sz="3600">
                <a:solidFill>
                  <a:srgbClr val="00204E"/>
                </a:solidFill>
                <a:latin typeface="Arial Black" pitchFamily="34" charset="0"/>
              </a:defRPr>
            </a:lvl7pPr>
            <a:lvl8pPr marL="1371600" algn="l" rtl="0" fontAlgn="base">
              <a:spcBef>
                <a:spcPct val="0"/>
              </a:spcBef>
              <a:spcAft>
                <a:spcPct val="0"/>
              </a:spcAft>
              <a:defRPr sz="3600">
                <a:solidFill>
                  <a:srgbClr val="00204E"/>
                </a:solidFill>
                <a:latin typeface="Arial Black" pitchFamily="34" charset="0"/>
              </a:defRPr>
            </a:lvl8pPr>
            <a:lvl9pPr marL="1828800" algn="l" rtl="0" fontAlgn="base">
              <a:spcBef>
                <a:spcPct val="0"/>
              </a:spcBef>
              <a:spcAft>
                <a:spcPct val="0"/>
              </a:spcAft>
              <a:defRPr sz="3600">
                <a:solidFill>
                  <a:srgbClr val="00204E"/>
                </a:solidFill>
                <a:latin typeface="Arial Black" pitchFamily="34" charset="0"/>
              </a:defRPr>
            </a:lvl9pPr>
          </a:lstStyle>
          <a:p>
            <a:pPr algn="ctr" eaLnBrk="1" hangingPunct="1"/>
            <a:r>
              <a:rPr lang="es-MX" altLang="es-MX" sz="2400" dirty="0" smtClean="0"/>
              <a:t>CONCLUSIONES Y RECOMENDACIONES ESPECÍFICAS DEL FONDO O PROGRAMA</a:t>
            </a:r>
          </a:p>
        </p:txBody>
      </p:sp>
      <p:sp>
        <p:nvSpPr>
          <p:cNvPr id="3" name="2 Marcador de contenido"/>
          <p:cNvSpPr txBox="1">
            <a:spLocks/>
          </p:cNvSpPr>
          <p:nvPr/>
        </p:nvSpPr>
        <p:spPr>
          <a:xfrm>
            <a:off x="457200" y="1417638"/>
            <a:ext cx="8229600" cy="4747666"/>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rgbClr val="000000"/>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00000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rgbClr val="000000"/>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000000"/>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rgbClr val="00000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es-MX" altLang="es-MX" dirty="0" smtClean="0">
                <a:solidFill>
                  <a:schemeClr val="tx1"/>
                </a:solidFill>
              </a:rPr>
              <a:t>La Ley de Coordinación Fiscal establece que los recursos del FORTAMUN-DF pueden utilizarse para pagar una amplia gama de conceptos, lo que implica que no se realicen proyectos de alto impacto.</a:t>
            </a:r>
          </a:p>
          <a:p>
            <a:pPr marL="0" indent="0" algn="just">
              <a:buFont typeface="Arial" panose="020B0604020202020204" pitchFamily="34" charset="0"/>
              <a:buNone/>
            </a:pPr>
            <a:r>
              <a:rPr lang="es-MX" altLang="es-MX" dirty="0" smtClean="0">
                <a:solidFill>
                  <a:schemeClr val="tx1"/>
                </a:solidFill>
              </a:rPr>
              <a:t>La transparencia se convierte en una de las áreas de oportunidad, la cual debe ser impulsada por la coordinadora del fondo, la SHCP.</a:t>
            </a:r>
          </a:p>
        </p:txBody>
      </p:sp>
    </p:spTree>
    <p:extLst>
      <p:ext uri="{BB962C8B-B14F-4D97-AF65-F5344CB8AC3E}">
        <p14:creationId xmlns:p14="http://schemas.microsoft.com/office/powerpoint/2010/main" val="184632898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Marcador de contenido"/>
          <p:cNvSpPr txBox="1">
            <a:spLocks/>
          </p:cNvSpPr>
          <p:nvPr/>
        </p:nvSpPr>
        <p:spPr>
          <a:xfrm>
            <a:off x="467544" y="1268760"/>
            <a:ext cx="8229600" cy="3672408"/>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rgbClr val="000000"/>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00000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rgbClr val="000000"/>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000000"/>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rgbClr val="00000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es-MX" altLang="es-MX" dirty="0" smtClean="0">
                <a:solidFill>
                  <a:schemeClr val="tx1"/>
                </a:solidFill>
              </a:rPr>
              <a:t>Se sugiere, además privilegiar la utilización de recursos de este fondo para el fortalecimiento municipal en materia de capacidad recaudatoria y revisar la fórmula de distribución para incluir un componente compensatorio para los municipios con mayores rezagos.</a:t>
            </a:r>
          </a:p>
        </p:txBody>
      </p:sp>
    </p:spTree>
    <p:extLst>
      <p:ext uri="{BB962C8B-B14F-4D97-AF65-F5344CB8AC3E}">
        <p14:creationId xmlns:p14="http://schemas.microsoft.com/office/powerpoint/2010/main" val="581377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1"/>
          </p:nvPr>
        </p:nvSpPr>
        <p:spPr/>
        <p:txBody>
          <a:bodyPr/>
          <a:lstStyle/>
          <a:p>
            <a:fld id="{B5E26726-A65E-4237-98AD-6D400ECB0189}" type="slidenum">
              <a:rPr lang="es-MX" smtClean="0"/>
              <a:pPr/>
              <a:t>7</a:t>
            </a:fld>
            <a:endParaRPr lang="es-MX" dirty="0"/>
          </a:p>
        </p:txBody>
      </p:sp>
      <p:sp>
        <p:nvSpPr>
          <p:cNvPr id="3" name="CuadroTexto 2"/>
          <p:cNvSpPr txBox="1"/>
          <p:nvPr/>
        </p:nvSpPr>
        <p:spPr>
          <a:xfrm>
            <a:off x="827584" y="404664"/>
            <a:ext cx="7632848" cy="6001643"/>
          </a:xfrm>
          <a:prstGeom prst="rect">
            <a:avLst/>
          </a:prstGeom>
          <a:noFill/>
        </p:spPr>
        <p:txBody>
          <a:bodyPr wrap="square" rtlCol="0">
            <a:spAutoFit/>
          </a:bodyPr>
          <a:lstStyle/>
          <a:p>
            <a:pPr algn="just"/>
            <a:r>
              <a:rPr lang="es-MX" sz="2400" dirty="0"/>
              <a:t>La Comisión Dictaminadora amplió la propuesta original del Ejecutivo, y modificó la denominación del Fondo de Aportaciones para la Infraestructura Social Municipal, al que se le llamó Fondo de Aportaciones para la Infraestructura Social, al mismo tiempo que se le integraron dos fondos, uno destinado a los municipios y otro para los estados. Dicha modificación se propuso ante el Pleno y fue aprobada la creación de dos fondos adicionales destinados a la satisfacción, en general, de las necesidades municipales y de las demarcaciones territoriales de la Ciudad de México, con lo que se dio origen al </a:t>
            </a:r>
            <a:r>
              <a:rPr lang="es-MX" sz="2400" b="1" dirty="0"/>
              <a:t>Fondo de Aportaciones para el Fortalecimiento de los Municipios y de las Demarcaciones Territoriales del Distrito Federal (FORTAMUN-DF)</a:t>
            </a:r>
            <a:r>
              <a:rPr lang="es-MX" sz="2400" dirty="0"/>
              <a:t> y el Fondo de Aportaciones Múltiples (FAM). </a:t>
            </a:r>
          </a:p>
        </p:txBody>
      </p:sp>
    </p:spTree>
    <p:extLst>
      <p:ext uri="{BB962C8B-B14F-4D97-AF65-F5344CB8AC3E}">
        <p14:creationId xmlns:p14="http://schemas.microsoft.com/office/powerpoint/2010/main" val="30694014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1"/>
          </p:nvPr>
        </p:nvSpPr>
        <p:spPr/>
        <p:txBody>
          <a:bodyPr/>
          <a:lstStyle/>
          <a:p>
            <a:fld id="{B5E26726-A65E-4237-98AD-6D400ECB0189}" type="slidenum">
              <a:rPr lang="es-MX" smtClean="0"/>
              <a:pPr/>
              <a:t>8</a:t>
            </a:fld>
            <a:endParaRPr lang="es-MX" dirty="0"/>
          </a:p>
        </p:txBody>
      </p:sp>
      <p:sp>
        <p:nvSpPr>
          <p:cNvPr id="3" name="CuadroTexto 2"/>
          <p:cNvSpPr txBox="1"/>
          <p:nvPr/>
        </p:nvSpPr>
        <p:spPr>
          <a:xfrm>
            <a:off x="323528" y="1412776"/>
            <a:ext cx="8496944" cy="3970318"/>
          </a:xfrm>
          <a:prstGeom prst="rect">
            <a:avLst/>
          </a:prstGeom>
          <a:noFill/>
        </p:spPr>
        <p:txBody>
          <a:bodyPr wrap="square" rtlCol="0">
            <a:spAutoFit/>
          </a:bodyPr>
          <a:lstStyle/>
          <a:p>
            <a:pPr algn="just"/>
            <a:r>
              <a:rPr lang="es-MX" sz="2800" dirty="0"/>
              <a:t>En ese sentido, el FORTAMUN-DF nace de la iniciativa del Poder Legislativo para fortalecer las haciendas públicas municipales, a efecto de que los gobiernos locales dispusieran de mejores capacidades para atender sus funciones y atribuciones derivadas del artículo 115 constitucional, sin tener un programa u organismo que pueda considerarse como un antecedente específico. </a:t>
            </a:r>
          </a:p>
        </p:txBody>
      </p:sp>
    </p:spTree>
    <p:extLst>
      <p:ext uri="{BB962C8B-B14F-4D97-AF65-F5344CB8AC3E}">
        <p14:creationId xmlns:p14="http://schemas.microsoft.com/office/powerpoint/2010/main" val="17280596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1"/>
          </p:nvPr>
        </p:nvSpPr>
        <p:spPr/>
        <p:txBody>
          <a:bodyPr/>
          <a:lstStyle/>
          <a:p>
            <a:fld id="{B5E26726-A65E-4237-98AD-6D400ECB0189}" type="slidenum">
              <a:rPr lang="es-MX" smtClean="0"/>
              <a:pPr/>
              <a:t>9</a:t>
            </a:fld>
            <a:endParaRPr lang="es-MX" dirty="0"/>
          </a:p>
        </p:txBody>
      </p:sp>
      <p:sp>
        <p:nvSpPr>
          <p:cNvPr id="3" name="CuadroTexto 2"/>
          <p:cNvSpPr txBox="1"/>
          <p:nvPr/>
        </p:nvSpPr>
        <p:spPr>
          <a:xfrm>
            <a:off x="467544" y="980728"/>
            <a:ext cx="8219256" cy="4154984"/>
          </a:xfrm>
          <a:prstGeom prst="rect">
            <a:avLst/>
          </a:prstGeom>
          <a:noFill/>
        </p:spPr>
        <p:txBody>
          <a:bodyPr wrap="square" rtlCol="0">
            <a:spAutoFit/>
          </a:bodyPr>
          <a:lstStyle/>
          <a:p>
            <a:pPr algn="ctr"/>
            <a:r>
              <a:rPr lang="es-MX" sz="3600" dirty="0" smtClean="0"/>
              <a:t>COBERTURA</a:t>
            </a:r>
            <a:r>
              <a:rPr lang="es-MX" sz="2800" dirty="0" smtClean="0"/>
              <a:t> </a:t>
            </a:r>
          </a:p>
          <a:p>
            <a:pPr algn="ctr"/>
            <a:endParaRPr lang="es-MX" sz="2800" dirty="0"/>
          </a:p>
          <a:p>
            <a:pPr algn="ctr"/>
            <a:endParaRPr lang="es-MX" sz="2800" dirty="0" smtClean="0"/>
          </a:p>
          <a:p>
            <a:pPr algn="ctr"/>
            <a:endParaRPr lang="es-MX" sz="2800" dirty="0"/>
          </a:p>
          <a:p>
            <a:pPr algn="just"/>
            <a:r>
              <a:rPr lang="es-MX" sz="3600" dirty="0"/>
              <a:t>El FORTAMUN-DF tiene una cobertura nacional, ya que beneficia los 2,445 municipios y las 16 demarcaciones territoriales de la Ciudad de México.</a:t>
            </a:r>
          </a:p>
        </p:txBody>
      </p:sp>
    </p:spTree>
    <p:extLst>
      <p:ext uri="{BB962C8B-B14F-4D97-AF65-F5344CB8AC3E}">
        <p14:creationId xmlns:p14="http://schemas.microsoft.com/office/powerpoint/2010/main" val="373987820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ASF_1">
      <a:dk1>
        <a:srgbClr val="00204E"/>
      </a:dk1>
      <a:lt1>
        <a:sysClr val="window" lastClr="FFFFFF"/>
      </a:lt1>
      <a:dk2>
        <a:srgbClr val="292929"/>
      </a:dk2>
      <a:lt2>
        <a:srgbClr val="EEECE1"/>
      </a:lt2>
      <a:accent1>
        <a:srgbClr val="00204E"/>
      </a:accent1>
      <a:accent2>
        <a:srgbClr val="002F74"/>
      </a:accent2>
      <a:accent3>
        <a:srgbClr val="9C2A29"/>
      </a:accent3>
      <a:accent4>
        <a:srgbClr val="B93131"/>
      </a:accent4>
      <a:accent5>
        <a:srgbClr val="0C6B4D"/>
      </a:accent5>
      <a:accent6>
        <a:srgbClr val="09533C"/>
      </a:accent6>
      <a:hlink>
        <a:srgbClr val="0000FF"/>
      </a:hlink>
      <a:folHlink>
        <a:srgbClr val="800080"/>
      </a:folHlink>
    </a:clrScheme>
    <a:fontScheme name="ASF_1">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6033</TotalTime>
  <Words>2876</Words>
  <Application>Microsoft Office PowerPoint</Application>
  <PresentationFormat>Presentación en pantalla (4:3)</PresentationFormat>
  <Paragraphs>439</Paragraphs>
  <Slides>63</Slides>
  <Notes>2</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63</vt:i4>
      </vt:variant>
    </vt:vector>
  </HeadingPairs>
  <TitlesOfParts>
    <vt:vector size="70" baseType="lpstr">
      <vt:lpstr>Arial Unicode MS</vt:lpstr>
      <vt:lpstr>Arial</vt:lpstr>
      <vt:lpstr>Arial Black</vt:lpstr>
      <vt:lpstr>Calibri</vt:lpstr>
      <vt:lpstr>Times New Roman</vt:lpstr>
      <vt:lpstr>Wingdings</vt:lpstr>
      <vt:lpstr>1_Tema de Office</vt:lpstr>
      <vt:lpstr>FORTAMUN-DF</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RECURSOS FEDERALES TRANSFERIDOS A LOS MUNICIPIOS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ASPECTOS GENERALES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FISCALIZACIÓN DE LOS RECURSOS FEDERALES TRANSFERIDOS A LOS MUNICIPIOS</dc:title>
  <dc:creator>Jaime</dc:creator>
  <cp:lastModifiedBy>Alfonso Pulido Vega</cp:lastModifiedBy>
  <cp:revision>538</cp:revision>
  <cp:lastPrinted>2017-04-26T17:13:15Z</cp:lastPrinted>
  <dcterms:created xsi:type="dcterms:W3CDTF">2012-02-12T02:03:00Z</dcterms:created>
  <dcterms:modified xsi:type="dcterms:W3CDTF">2017-04-26T17:16:22Z</dcterms:modified>
</cp:coreProperties>
</file>